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58" r:id="rId7"/>
    <p:sldId id="262" r:id="rId8"/>
    <p:sldId id="263" r:id="rId9"/>
    <p:sldId id="261" r:id="rId10"/>
    <p:sldId id="260" r:id="rId11"/>
    <p:sldId id="266" r:id="rId12"/>
    <p:sldId id="265" r:id="rId13"/>
    <p:sldId id="264" r:id="rId14"/>
    <p:sldId id="259" r:id="rId15"/>
    <p:sldId id="267" r:id="rId16"/>
    <p:sldId id="268" r:id="rId17"/>
    <p:sldId id="269" r:id="rId1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3"/>
    <a:srgbClr val="00BCB6"/>
    <a:srgbClr val="5E7BEC"/>
    <a:srgbClr val="BCE292"/>
    <a:srgbClr val="43D7FF"/>
    <a:srgbClr val="65DEFF"/>
    <a:srgbClr val="9FEAFF"/>
    <a:srgbClr val="F2F2F2"/>
    <a:srgbClr val="F24444"/>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078" autoAdjust="0"/>
  </p:normalViewPr>
  <p:slideViewPr>
    <p:cSldViewPr snapToGrid="0">
      <p:cViewPr>
        <p:scale>
          <a:sx n="62" d="100"/>
          <a:sy n="62" d="100"/>
        </p:scale>
        <p:origin x="1488" y="67"/>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91AB1A-C669-4C56-AA7A-D7DE065A4843}" type="datetime1">
              <a:rPr lang="en-GB" smtClean="0"/>
              <a:t>27/02/2024</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046ED-6F38-493D-8BA0-9E754A816323}" type="datetime1">
              <a:rPr lang="en-GB" smtClean="0"/>
              <a:pPr/>
              <a:t>27/02/2024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n-GB" noProof="0" smtClean="0"/>
              <a:t>‹#›</a:t>
            </a:fld>
            <a:endParaRPr lang="en-GB"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This is a multicentre service evaluation comprised of 2 components: </a:t>
            </a:r>
          </a:p>
          <a:p>
            <a:pPr marL="342900" lvl="0" indent="-342900">
              <a:lnSpc>
                <a:spcPct val="115000"/>
              </a:lnSpc>
              <a:buFont typeface="+mj-lt"/>
              <a:buAutoNum type="arabicPeriod"/>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A retrospective analysis of on-the-day cancellation rates, and several other measures of organisational efficiency, in patients referred to enhanced care facilities for post-operative care between 01/09/23 and 30/11/23.</a:t>
            </a:r>
          </a:p>
          <a:p>
            <a:pPr marL="342900" lvl="0" indent="-342900">
              <a:lnSpc>
                <a:spcPct val="115000"/>
              </a:lnSpc>
              <a:spcAft>
                <a:spcPts val="800"/>
              </a:spcAft>
              <a:buFont typeface="+mj-lt"/>
              <a:buAutoNum type="arabicPeriod"/>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A qualitative appraisal of the structure of enhanced care services at participating centres.</a:t>
            </a:r>
          </a:p>
          <a:p>
            <a:endParaRPr lang="en-GB" dirty="0"/>
          </a:p>
          <a:p>
            <a:pPr>
              <a:lnSpc>
                <a:spcPct val="150000"/>
              </a:lnSpc>
              <a:spcBef>
                <a:spcPts val="200"/>
              </a:spcBef>
            </a:pPr>
            <a:r>
              <a:rPr lang="en-GB" sz="1800" b="1" kern="100" dirty="0">
                <a:solidFill>
                  <a:srgbClr val="2F5496"/>
                </a:solidFill>
                <a:effectLst/>
                <a:latin typeface="Century Schoolbook" panose="02040604050505020304" pitchFamily="18" charset="0"/>
                <a:ea typeface="Times New Roman" panose="02020603050405020304" pitchFamily="18" charset="0"/>
                <a:cs typeface="Times New Roman" panose="02020603050405020304" pitchFamily="18" charset="0"/>
              </a:rPr>
              <a:t>Objectives</a:t>
            </a:r>
          </a:p>
          <a:p>
            <a:pPr marL="342900" lvl="0" indent="-342900">
              <a:lnSpc>
                <a:spcPct val="115000"/>
              </a:lnSpc>
              <a:buFont typeface="+mj-lt"/>
              <a:buAutoNum type="arabicPeriod"/>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To describe the current models of enhanced care operational within the UK.</a:t>
            </a:r>
          </a:p>
          <a:p>
            <a:pPr marL="342900" lvl="0" indent="-342900">
              <a:lnSpc>
                <a:spcPct val="115000"/>
              </a:lnSpc>
              <a:buFont typeface="+mj-lt"/>
              <a:buAutoNum type="arabicPeriod"/>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To identify the structural and organisational factors associated with rate of on-the-day cancellation due to lack of an enhanced care bed space.</a:t>
            </a:r>
          </a:p>
          <a:p>
            <a:pPr marL="342900" lvl="0" indent="-342900">
              <a:lnSpc>
                <a:spcPct val="115000"/>
              </a:lnSpc>
              <a:spcAft>
                <a:spcPts val="800"/>
              </a:spcAft>
              <a:buFont typeface="+mj-lt"/>
              <a:buAutoNum type="arabicPeriod"/>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To evaluate the effect of different models of enhanced care on wider measures of organisational efficiency.</a:t>
            </a:r>
          </a:p>
          <a:p>
            <a:endParaRPr lang="en-GB" dirty="0"/>
          </a:p>
          <a:p>
            <a:pPr>
              <a:lnSpc>
                <a:spcPct val="150000"/>
              </a:lnSpc>
              <a:spcBef>
                <a:spcPts val="200"/>
              </a:spcBef>
            </a:pPr>
            <a:r>
              <a:rPr lang="en-GB" sz="1800" b="1" kern="100" dirty="0">
                <a:solidFill>
                  <a:srgbClr val="2F5496"/>
                </a:solidFill>
                <a:effectLst/>
                <a:latin typeface="Century Schoolbook" panose="02040604050505020304" pitchFamily="18" charset="0"/>
                <a:ea typeface="Times New Roman" panose="02020603050405020304" pitchFamily="18" charset="0"/>
                <a:cs typeface="Times New Roman" panose="02020603050405020304" pitchFamily="18" charset="0"/>
              </a:rPr>
              <a:t>Inclusion criteria</a:t>
            </a:r>
          </a:p>
          <a:p>
            <a:pPr>
              <a:lnSpc>
                <a:spcPct val="115000"/>
              </a:lnSpc>
              <a:spcAft>
                <a:spcPts val="800"/>
              </a:spcAft>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Participants will be included if they meet the following criteria:</a:t>
            </a:r>
          </a:p>
          <a:p>
            <a:pPr marL="342900" lvl="0" indent="-342900">
              <a:lnSpc>
                <a:spcPct val="115000"/>
              </a:lnSpc>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Aged 18 years or older.</a:t>
            </a:r>
          </a:p>
          <a:p>
            <a:pPr marL="342900" lvl="0" indent="-342900">
              <a:lnSpc>
                <a:spcPct val="115000"/>
              </a:lnSpc>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Undergoing elective or expedited surgery (NCEPOD 3 and 4) [11] between 01/09/23 and 30/11/23.</a:t>
            </a:r>
          </a:p>
          <a:p>
            <a:pPr marL="342900" lvl="0" indent="-342900">
              <a:lnSpc>
                <a:spcPct val="115000"/>
              </a:lnSpc>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Referred for a post-operative enhanced care bed.</a:t>
            </a:r>
          </a:p>
          <a:p>
            <a:pPr marL="342900" lvl="0" indent="-342900">
              <a:lnSpc>
                <a:spcPct val="115000"/>
              </a:lnSpc>
              <a:spcAft>
                <a:spcPts val="800"/>
              </a:spcAft>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Decision made to refer for an enhanced care was made before the scheduled time of the procedure.</a:t>
            </a:r>
          </a:p>
          <a:p>
            <a:pPr>
              <a:lnSpc>
                <a:spcPct val="115000"/>
              </a:lnSpc>
              <a:spcAft>
                <a:spcPts val="800"/>
              </a:spcAft>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 </a:t>
            </a:r>
          </a:p>
          <a:p>
            <a:pPr>
              <a:lnSpc>
                <a:spcPct val="150000"/>
              </a:lnSpc>
              <a:spcBef>
                <a:spcPts val="200"/>
              </a:spcBef>
            </a:pPr>
            <a:r>
              <a:rPr lang="en-GB" sz="1800" b="1" kern="100" dirty="0">
                <a:solidFill>
                  <a:srgbClr val="2F5496"/>
                </a:solidFill>
                <a:effectLst/>
                <a:latin typeface="Century Schoolbook" panose="02040604050505020304" pitchFamily="18" charset="0"/>
                <a:ea typeface="Times New Roman" panose="02020603050405020304" pitchFamily="18" charset="0"/>
                <a:cs typeface="Times New Roman" panose="02020603050405020304" pitchFamily="18" charset="0"/>
              </a:rPr>
              <a:t>Exclusion criteria</a:t>
            </a:r>
          </a:p>
          <a:p>
            <a:pPr>
              <a:lnSpc>
                <a:spcPct val="115000"/>
              </a:lnSpc>
              <a:spcAft>
                <a:spcPts val="800"/>
              </a:spcAft>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Participants will be excluded if they meet the following criteria:</a:t>
            </a:r>
          </a:p>
          <a:p>
            <a:pPr marL="342900" lvl="0" indent="-342900">
              <a:lnSpc>
                <a:spcPct val="115000"/>
              </a:lnSpc>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Undergoing emergency surgery (NCEPOD 1 and 2, or Unclassified) [11].</a:t>
            </a:r>
          </a:p>
          <a:p>
            <a:pPr marL="342900" lvl="0" indent="-342900">
              <a:lnSpc>
                <a:spcPct val="115000"/>
              </a:lnSpc>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Referred for an enhanced care bed intra-operatively or post-operatively.</a:t>
            </a:r>
          </a:p>
          <a:p>
            <a:pPr marL="342900" lvl="0" indent="-342900">
              <a:lnSpc>
                <a:spcPct val="115000"/>
              </a:lnSpc>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Undergoing obstetric, cardiothoracic or neurosurgery.</a:t>
            </a:r>
          </a:p>
          <a:p>
            <a:pPr marL="342900" lvl="0" indent="-342900">
              <a:lnSpc>
                <a:spcPct val="115000"/>
              </a:lnSpc>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Died intra-operatively.</a:t>
            </a:r>
          </a:p>
          <a:p>
            <a:pPr marL="342900" lvl="0" indent="-342900">
              <a:lnSpc>
                <a:spcPct val="115000"/>
              </a:lnSpc>
              <a:spcAft>
                <a:spcPts val="800"/>
              </a:spcAft>
              <a:buFont typeface="Symbol" panose="05050102010706020507" pitchFamily="18" charset="2"/>
              <a:buChar char=""/>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Receiving surgery for the purpose of organ donation.</a:t>
            </a:r>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2</a:t>
            </a:fld>
            <a:endParaRPr lang="en-GB" noProof="0"/>
          </a:p>
        </p:txBody>
      </p:sp>
    </p:spTree>
    <p:extLst>
      <p:ext uri="{BB962C8B-B14F-4D97-AF65-F5344CB8AC3E}">
        <p14:creationId xmlns:p14="http://schemas.microsoft.com/office/powerpoint/2010/main" val="263573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12</a:t>
            </a:fld>
            <a:endParaRPr lang="en-GB" noProof="0"/>
          </a:p>
        </p:txBody>
      </p:sp>
    </p:spTree>
    <p:extLst>
      <p:ext uri="{BB962C8B-B14F-4D97-AF65-F5344CB8AC3E}">
        <p14:creationId xmlns:p14="http://schemas.microsoft.com/office/powerpoint/2010/main" val="408751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E9ACB-F2D1-B98A-05A2-8BA722356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88296-FA92-C25F-CEF8-73E2DD33D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E75F4-9140-B03F-128C-66199E6617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05B871-F2DB-4C0E-A886-6980926F8EEC}"/>
              </a:ext>
            </a:extLst>
          </p:cNvPr>
          <p:cNvSpPr>
            <a:spLocks noGrp="1"/>
          </p:cNvSpPr>
          <p:nvPr>
            <p:ph type="sldNum" sz="quarter" idx="5"/>
          </p:nvPr>
        </p:nvSpPr>
        <p:spPr/>
        <p:txBody>
          <a:bodyPr/>
          <a:lstStyle/>
          <a:p>
            <a:pPr rtl="0"/>
            <a:fld id="{8530193B-564F-4854-8A52-728F3FB19C85}" type="slidenum">
              <a:rPr lang="en-GB" noProof="0" smtClean="0"/>
              <a:t>13</a:t>
            </a:fld>
            <a:endParaRPr lang="en-GB" noProof="0"/>
          </a:p>
        </p:txBody>
      </p:sp>
    </p:spTree>
    <p:extLst>
      <p:ext uri="{BB962C8B-B14F-4D97-AF65-F5344CB8AC3E}">
        <p14:creationId xmlns:p14="http://schemas.microsoft.com/office/powerpoint/2010/main" val="347102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4D625-9E9E-E18F-0569-38F02D69D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649B7-F5C5-DB15-DB2D-CFFE00779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CA968-97B4-ED9E-292E-810F34F9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C29DBD-6BE9-F955-293D-84A75678D558}"/>
              </a:ext>
            </a:extLst>
          </p:cNvPr>
          <p:cNvSpPr>
            <a:spLocks noGrp="1"/>
          </p:cNvSpPr>
          <p:nvPr>
            <p:ph type="sldNum" sz="quarter" idx="5"/>
          </p:nvPr>
        </p:nvSpPr>
        <p:spPr/>
        <p:txBody>
          <a:bodyPr/>
          <a:lstStyle/>
          <a:p>
            <a:pPr rtl="0"/>
            <a:fld id="{8530193B-564F-4854-8A52-728F3FB19C85}" type="slidenum">
              <a:rPr lang="en-GB" noProof="0" smtClean="0"/>
              <a:t>14</a:t>
            </a:fld>
            <a:endParaRPr lang="en-GB" noProof="0"/>
          </a:p>
        </p:txBody>
      </p:sp>
    </p:spTree>
    <p:extLst>
      <p:ext uri="{BB962C8B-B14F-4D97-AF65-F5344CB8AC3E}">
        <p14:creationId xmlns:p14="http://schemas.microsoft.com/office/powerpoint/2010/main" val="88860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rPr>
              <a:t>Delivery of post-operative critical care for high-risk surgical patients represents a significant challenge within the NHS due in part to high bed occupancy rates [1]. Rates of on-the-day cancellation of elective procedures, and deferral of treatment until outside of the recommended 28-day window post-cancellation, due to absence of an appropriate post-operative destination are high, at a time when surgical waiting list pressures are at unprecedented levels [2-3].</a:t>
            </a:r>
          </a:p>
          <a:p>
            <a:pPr>
              <a:lnSpc>
                <a:spcPct val="115000"/>
              </a:lnSpc>
              <a:spcAft>
                <a:spcPts val="800"/>
              </a:spcAft>
            </a:pPr>
            <a:endParaRPr lang="en-GB" sz="1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GB" sz="1800" b="1" kern="100" dirty="0">
                <a:effectLst/>
                <a:latin typeface="Century Schoolbook" panose="02040604050505020304" pitchFamily="18" charset="0"/>
                <a:ea typeface="Calibri" panose="020F0502020204030204" pitchFamily="34" charset="0"/>
                <a:cs typeface="Times New Roman" panose="02020603050405020304" pitchFamily="18" charset="0"/>
              </a:rPr>
              <a:t>Bed occupancy is also high</a:t>
            </a:r>
          </a:p>
          <a:p>
            <a:pPr marL="285750" indent="-285750" rtl="0">
              <a:buFont typeface="Arial" panose="020B0604020202020204" pitchFamily="34" charset="0"/>
              <a:buChar char="•"/>
            </a:pPr>
            <a:r>
              <a:rPr lang="en-GB" sz="1800" dirty="0"/>
              <a:t>91.9% of general and acute beds occupied in July 2023</a:t>
            </a:r>
          </a:p>
          <a:p>
            <a:pPr marL="285750" indent="-285750" rtl="0">
              <a:buFont typeface="Arial" panose="020B0604020202020204" pitchFamily="34" charset="0"/>
              <a:buChar char="•"/>
            </a:pPr>
            <a:r>
              <a:rPr lang="en-GB" sz="1800" dirty="0"/>
              <a:t>74.1% of critical care beds occupied in July 2023</a:t>
            </a:r>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3</a:t>
            </a:fld>
            <a:endParaRPr lang="en-GB" noProof="0"/>
          </a:p>
        </p:txBody>
      </p:sp>
    </p:spTree>
    <p:extLst>
      <p:ext uri="{BB962C8B-B14F-4D97-AF65-F5344CB8AC3E}">
        <p14:creationId xmlns:p14="http://schemas.microsoft.com/office/powerpoint/2010/main" val="295844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Century Schoolbook" panose="02040604050505020304" pitchFamily="18" charset="0"/>
                <a:ea typeface="Calibri" panose="020F0502020204030204" pitchFamily="34" charset="0"/>
                <a:cs typeface="Times New Roman" panose="02020603050405020304" pitchFamily="18" charset="0"/>
              </a:rPr>
              <a:t>The requirement for a post-operative critical care bed is independently predictive of on-the-day cancellation of elective surgery in the UK [4]. In order to reduce unnecessary cancellation, and relieve pressure on critical care beds, new models of care such as Post-Anaesthetic Care (PACU) and Overnight Intensive Recovery (OIR) units have evolved [5-6].</a:t>
            </a:r>
          </a:p>
          <a:p>
            <a:pPr>
              <a:lnSpc>
                <a:spcPct val="115000"/>
              </a:lnSpc>
              <a:spcAft>
                <a:spcPts val="800"/>
              </a:spcAft>
            </a:pPr>
            <a:endParaRPr lang="en-GB" sz="12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GB" sz="1200" kern="100" dirty="0">
                <a:effectLst/>
                <a:latin typeface="Century Schoolbook" panose="02040604050505020304" pitchFamily="18" charset="0"/>
                <a:ea typeface="Calibri" panose="020F0502020204030204" pitchFamily="34" charset="0"/>
                <a:cs typeface="Times New Roman" panose="02020603050405020304" pitchFamily="18" charset="0"/>
              </a:rPr>
              <a:t>The faculty of intensive care medicine has advocated for funding of these facilities, collating an evidence base comprised of a heterogeneous sample of facilities whose introduction have led, in single centre cohorts, to improvements in organisational efficiency and certain clinical outcomes [7-8]. In 2019, approximately 55% of surveyed organisations in the UK had some form of intermediate enhanced care facility, such as PACU or OIR, for the care of high-risk post-operative patients [9]. These were predominantly anaesthetist led, caring for a median of 4 patients, with just less than 30% of institutions having ring-fenced bedspaces for this purpose.</a:t>
            </a:r>
          </a:p>
          <a:p>
            <a:pPr>
              <a:lnSpc>
                <a:spcPct val="115000"/>
              </a:lnSpc>
              <a:spcAft>
                <a:spcPts val="800"/>
              </a:spcAft>
            </a:pPr>
            <a:endParaRPr lang="en-GB" sz="12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GB" sz="1200" kern="100" dirty="0">
                <a:effectLst/>
                <a:latin typeface="Century Schoolbook" panose="02040604050505020304" pitchFamily="18" charset="0"/>
                <a:ea typeface="Calibri" panose="020F0502020204030204" pitchFamily="34" charset="0"/>
                <a:cs typeface="Times New Roman" panose="02020603050405020304" pitchFamily="18" charset="0"/>
              </a:rPr>
              <a:t>Whilst intuitively these models of care stand to improve organisational efficiency, there is speculation that reduced clinical and risk score thresholds for admission to these intermediate units may serve to increase the likelihood of on-the-day cancellation if these services are over-burdened. The finding that institutions with an operational PACU or OIR demonstrate significantly higher rates of on-the-day cancellation adds weight to this concern [4].</a:t>
            </a:r>
          </a:p>
          <a:p>
            <a:pPr>
              <a:lnSpc>
                <a:spcPct val="115000"/>
              </a:lnSpc>
              <a:spcAft>
                <a:spcPts val="800"/>
              </a:spcAft>
            </a:pPr>
            <a:endParaRPr lang="en-GB" sz="12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GB" sz="1200" kern="100" dirty="0">
                <a:effectLst/>
                <a:latin typeface="Century Schoolbook" panose="02040604050505020304" pitchFamily="18" charset="0"/>
                <a:ea typeface="Calibri" panose="020F0502020204030204" pitchFamily="34" charset="0"/>
                <a:cs typeface="Times New Roman" panose="02020603050405020304" pitchFamily="18" charset="0"/>
              </a:rPr>
              <a:t>Presently, there are no resources that describe the current status of enhanced care services operational within the UK. It is therefore unknown whether the recommendations made by the faculty of intensive care medicine in 2020, concerning the development of enhanced care services, have been followed [10]. Furthermore, whilst these models of care are increasingly prevalent [5], there is a paucity of literature addressing the organisational impacts of their introduction, or indeed which models of care are most effective in reducing systemic pressure.</a:t>
            </a:r>
            <a:endParaRPr lang="en-GB" dirty="0"/>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4</a:t>
            </a:fld>
            <a:endParaRPr lang="en-GB" noProof="0"/>
          </a:p>
        </p:txBody>
      </p:sp>
    </p:spTree>
    <p:extLst>
      <p:ext uri="{BB962C8B-B14F-4D97-AF65-F5344CB8AC3E}">
        <p14:creationId xmlns:p14="http://schemas.microsoft.com/office/powerpoint/2010/main" val="70783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protocol for planned analysis</a:t>
            </a:r>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5</a:t>
            </a:fld>
            <a:endParaRPr lang="en-GB" noProof="0"/>
          </a:p>
        </p:txBody>
      </p:sp>
    </p:spTree>
    <p:extLst>
      <p:ext uri="{BB962C8B-B14F-4D97-AF65-F5344CB8AC3E}">
        <p14:creationId xmlns:p14="http://schemas.microsoft.com/office/powerpoint/2010/main" val="397815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6</a:t>
            </a:fld>
            <a:endParaRPr lang="en-GB" noProof="0"/>
          </a:p>
        </p:txBody>
      </p:sp>
    </p:spTree>
    <p:extLst>
      <p:ext uri="{BB962C8B-B14F-4D97-AF65-F5344CB8AC3E}">
        <p14:creationId xmlns:p14="http://schemas.microsoft.com/office/powerpoint/2010/main" val="87418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CRFs have been designed alongside the clinical informatics team to be fairly self-explanatory to teams at other sites</a:t>
            </a:r>
          </a:p>
          <a:p>
            <a:endParaRPr lang="en-GB" dirty="0"/>
          </a:p>
          <a:p>
            <a:r>
              <a:rPr lang="en-GB" dirty="0"/>
              <a:t>The “Site Setup Guide” provides a detailed step-by-step walkthrough of all study activities</a:t>
            </a:r>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8</a:t>
            </a:fld>
            <a:endParaRPr lang="en-GB" noProof="0"/>
          </a:p>
        </p:txBody>
      </p:sp>
    </p:spTree>
    <p:extLst>
      <p:ext uri="{BB962C8B-B14F-4D97-AF65-F5344CB8AC3E}">
        <p14:creationId xmlns:p14="http://schemas.microsoft.com/office/powerpoint/2010/main" val="328695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Smaller sites will need a trainee lead and 1-2 co-investigators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Larger sites will need a trainee lead and 2-3 co-investigators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Consultant supervisors can, and may be best placed to, assist with completing the survey component</a:t>
            </a:r>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9</a:t>
            </a:fld>
            <a:endParaRPr lang="en-GB" noProof="0"/>
          </a:p>
        </p:txBody>
      </p:sp>
    </p:spTree>
    <p:extLst>
      <p:ext uri="{BB962C8B-B14F-4D97-AF65-F5344CB8AC3E}">
        <p14:creationId xmlns:p14="http://schemas.microsoft.com/office/powerpoint/2010/main" val="3093186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timescales have been derived from pilot data from 2 sites; one DGH and one busy tertiary centre</a:t>
            </a:r>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10</a:t>
            </a:fld>
            <a:endParaRPr lang="en-GB" noProof="0"/>
          </a:p>
        </p:txBody>
      </p:sp>
    </p:spTree>
    <p:extLst>
      <p:ext uri="{BB962C8B-B14F-4D97-AF65-F5344CB8AC3E}">
        <p14:creationId xmlns:p14="http://schemas.microsoft.com/office/powerpoint/2010/main" val="271502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next slides for FAQs</a:t>
            </a:r>
          </a:p>
        </p:txBody>
      </p:sp>
      <p:sp>
        <p:nvSpPr>
          <p:cNvPr id="4" name="Slide Number Placeholder 3"/>
          <p:cNvSpPr>
            <a:spLocks noGrp="1"/>
          </p:cNvSpPr>
          <p:nvPr>
            <p:ph type="sldNum" sz="quarter" idx="5"/>
          </p:nvPr>
        </p:nvSpPr>
        <p:spPr/>
        <p:txBody>
          <a:bodyPr/>
          <a:lstStyle/>
          <a:p>
            <a:pPr rtl="0"/>
            <a:fld id="{8530193B-564F-4854-8A52-728F3FB19C85}" type="slidenum">
              <a:rPr lang="en-GB" noProof="0" smtClean="0"/>
              <a:t>11</a:t>
            </a:fld>
            <a:endParaRPr lang="en-GB" noProof="0"/>
          </a:p>
        </p:txBody>
      </p:sp>
    </p:spTree>
    <p:extLst>
      <p:ext uri="{BB962C8B-B14F-4D97-AF65-F5344CB8AC3E}">
        <p14:creationId xmlns:p14="http://schemas.microsoft.com/office/powerpoint/2010/main" val="90319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en-US" noProof="0"/>
              <a:t>Click icon to add picture</a:t>
            </a:r>
            <a:endParaRPr lang="en-GB" noProof="0"/>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rtlCol="0"/>
          <a:lstStyle>
            <a:lvl1pPr>
              <a:spcBef>
                <a:spcPts val="1000"/>
              </a:spcBef>
              <a:defRPr sz="4800" b="1">
                <a:solidFill>
                  <a:schemeClr val="bg1"/>
                </a:solidFill>
              </a:defRPr>
            </a:lvl1pPr>
          </a:lstStyle>
          <a:p>
            <a:pPr rtl="0"/>
            <a:r>
              <a:rPr lang="en-US" noProof="0"/>
              <a:t>Click to edit Master title style</a:t>
            </a:r>
            <a:endParaRPr lang="en-GB" noProof="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rtlCol="0"/>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en-GB" noProof="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rtlCol="0" anchor="b"/>
          <a:lstStyle>
            <a:lvl1pPr algn="r">
              <a:buNone/>
              <a:defRPr lang="en-US" sz="1600" kern="1200" dirty="0" smtClean="0">
                <a:solidFill>
                  <a:schemeClr val="bg1"/>
                </a:solidFill>
                <a:latin typeface="+mn-lt"/>
                <a:ea typeface="+mn-ea"/>
                <a:cs typeface="+mn-cs"/>
              </a:defRPr>
            </a:lvl1pPr>
          </a:lstStyle>
          <a:p>
            <a:pPr lvl="0" rtl="0"/>
            <a:r>
              <a:rPr lang="en-US" noProof="0"/>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en-US" sz="4800" b="1" noProof="0">
                <a:solidFill>
                  <a:schemeClr val="tx1"/>
                </a:solidFill>
              </a:rPr>
              <a:t>Click to edit Master title style</a:t>
            </a:r>
            <a:endParaRPr lang="en-GB" sz="4800" b="1" noProof="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n-US" noProof="0"/>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rgbClr val="9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rgbClr val="002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n-US" noProof="0"/>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n-US" noProof="0"/>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n-US" noProof="0"/>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rtlCol="0"/>
          <a:lstStyle>
            <a:lvl1pPr>
              <a:defRPr sz="4800" b="1">
                <a:solidFill>
                  <a:schemeClr val="tx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FE7531-1FE5-B3C8-4950-3A0871DF79B2}"/>
              </a:ext>
            </a:extLst>
          </p:cNvPr>
          <p:cNvSpPr/>
          <p:nvPr userDrawn="1"/>
        </p:nvSpPr>
        <p:spPr>
          <a:xfrm>
            <a:off x="-1" y="0"/>
            <a:ext cx="1016001" cy="6858000"/>
          </a:xfrm>
          <a:prstGeom prst="roundRect">
            <a:avLst>
              <a:gd name="adj" fmla="val 0"/>
            </a:avLst>
          </a:prstGeom>
          <a:solidFill>
            <a:srgbClr val="00B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FEAFF"/>
              </a:solidFill>
            </a:endParaRPr>
          </a:p>
        </p:txBody>
      </p:sp>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n-US" noProof="0"/>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n-US" noProof="0"/>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n-US" noProof="0"/>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n-US" noProof="0"/>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rtlCol="0"/>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rtl="0"/>
            <a:r>
              <a:rPr lang="en-US" noProof="0"/>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rtlCol="0"/>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rtl="0"/>
            <a:r>
              <a:rPr lang="en-US" noProof="0"/>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rgbClr val="002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rgbClr val="9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rtlCol="0"/>
          <a:lstStyle>
            <a:lvl1pPr>
              <a:defRPr sz="4800" b="1">
                <a:solidFill>
                  <a:schemeClr val="tx1"/>
                </a:solidFill>
              </a:defRPr>
            </a:lvl1pPr>
          </a:lstStyle>
          <a:p>
            <a:pPr rtl="0"/>
            <a:r>
              <a:rPr lang="en-US" noProof="0"/>
              <a:t>Click to edit Master title style</a:t>
            </a:r>
            <a:endParaRPr lang="en-GB" noProof="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pic>
        <p:nvPicPr>
          <p:cNvPr id="7" name="Picture 6" descr="A blue square with white letters and a building&#10;&#10;Description automatically generated">
            <a:extLst>
              <a:ext uri="{FF2B5EF4-FFF2-40B4-BE49-F238E27FC236}">
                <a16:creationId xmlns:a16="http://schemas.microsoft.com/office/drawing/2014/main" id="{01ACFD40-9C49-7984-F59C-EB0969D2241A}"/>
              </a:ext>
            </a:extLst>
          </p:cNvPr>
          <p:cNvPicPr>
            <a:picLocks noChangeAspect="1"/>
          </p:cNvPicPr>
          <p:nvPr userDrawn="1"/>
        </p:nvPicPr>
        <p:blipFill>
          <a:blip r:embed="rId2"/>
          <a:stretch>
            <a:fillRect/>
          </a:stretch>
        </p:blipFill>
        <p:spPr>
          <a:xfrm>
            <a:off x="61829" y="76579"/>
            <a:ext cx="881658" cy="889480"/>
          </a:xfrm>
          <a:prstGeom prst="rect">
            <a:avLst/>
          </a:prstGeom>
        </p:spPr>
      </p:pic>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rgbClr val="002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rgbClr val="9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rtlCol="0"/>
          <a:lstStyle>
            <a:lvl1pPr marL="0" indent="0">
              <a:buNone/>
              <a:defRPr sz="2000"/>
            </a:lvl1pPr>
            <a:lvl2pPr>
              <a:buNone/>
              <a:defRPr/>
            </a:lvl2pPr>
            <a:lvl3pPr>
              <a:buNone/>
              <a:defRPr/>
            </a:lvl3pPr>
            <a:lvl4pPr>
              <a:buNone/>
              <a:defRPr/>
            </a:lvl4pPr>
            <a:lvl5pPr>
              <a:buNone/>
              <a:defRPr/>
            </a:lvl5pPr>
          </a:lstStyle>
          <a:p>
            <a:pPr lvl="0" rtl="0"/>
            <a:r>
              <a:rPr lang="en-US" noProof="0"/>
              <a:t>Click to edit Master text styles</a:t>
            </a:r>
          </a:p>
          <a:p>
            <a:pPr lvl="1" rtl="0"/>
            <a:r>
              <a:rPr lang="en-US" noProof="0"/>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rtlCol="0"/>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rtl="0"/>
            <a:r>
              <a:rPr lang="en-US" noProof="0"/>
              <a:t>Click to edit Master text styles</a:t>
            </a:r>
          </a:p>
          <a:p>
            <a:pPr lvl="1" rtl="0"/>
            <a:r>
              <a:rPr lang="en-US" noProof="0"/>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rtlCol="0"/>
          <a:lstStyle>
            <a:lvl1pPr>
              <a:defRPr sz="4800" b="1">
                <a:solidFill>
                  <a:schemeClr val="tx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rtlCol="0"/>
          <a:lstStyle/>
          <a:p>
            <a:pPr rtl="0"/>
            <a:r>
              <a:rPr lang="en-US" noProof="0"/>
              <a:t>Click icon to add picture</a:t>
            </a:r>
            <a:endParaRPr lang="en-GB" noProof="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rtlCol="0"/>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en-GB" noProof="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rtlCol="0"/>
          <a:lstStyle>
            <a:lvl1pPr>
              <a:spcBef>
                <a:spcPts val="1000"/>
              </a:spcBef>
              <a:defRPr sz="4800" b="1">
                <a:solidFill>
                  <a:schemeClr val="bg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rtlCol="0"/>
          <a:lstStyle/>
          <a:p>
            <a:pPr rtl="0"/>
            <a:r>
              <a:rPr lang="en-US" noProof="0"/>
              <a:t>Click icon to add picture</a:t>
            </a:r>
            <a:endParaRPr lang="en-GB" noProof="0"/>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rtlCol="0"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rtl="0"/>
            <a:r>
              <a:rPr lang="en-GB" noProof="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rtlCol="0"/>
          <a:lstStyle>
            <a:lvl1pPr algn="ctr">
              <a:spcBef>
                <a:spcPts val="1000"/>
              </a:spcBef>
              <a:defRPr sz="2800">
                <a:solidFill>
                  <a:schemeClr val="bg1"/>
                </a:solidFill>
                <a:latin typeface="+mn-lt"/>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rtlCol="0"/>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rtl="0"/>
            <a:r>
              <a:rPr lang="en-US" noProof="0"/>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rtlCol="0"/>
          <a:lstStyle>
            <a:lvl1pPr>
              <a:defRPr sz="4800" b="1">
                <a:solidFill>
                  <a:schemeClr val="tx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rgbClr val="9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rgbClr val="002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rtlCol="0"/>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rtl="0"/>
            <a:r>
              <a:rPr lang="en-US" noProof="0"/>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p:nvPr>
        </p:nvSpPr>
        <p:spPr>
          <a:xfrm>
            <a:off x="660400" y="805213"/>
            <a:ext cx="4275138" cy="830997"/>
          </a:xfrm>
          <a:prstGeom prst="rect">
            <a:avLst/>
          </a:prstGeom>
        </p:spPr>
        <p:txBody>
          <a:bodyPr rtlCol="0"/>
          <a:lstStyle>
            <a:lvl1pPr>
              <a:defRPr sz="4800" b="1">
                <a:solidFill>
                  <a:schemeClr val="tx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rtlCol="0" anchor="ctr"/>
          <a:lstStyle>
            <a:lvl1pPr algn="ctr">
              <a:defRPr sz="4800" b="1">
                <a:solidFill>
                  <a:schemeClr val="tx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rtlCol="0"/>
          <a:lstStyle>
            <a:lvl1pPr marL="0" indent="0">
              <a:buNone/>
              <a:defRPr sz="2000" b="1">
                <a:solidFill>
                  <a:schemeClr val="accent4"/>
                </a:solidFill>
                <a:latin typeface="+mj-lt"/>
              </a:defRPr>
            </a:lvl1pPr>
            <a:lvl2pPr>
              <a:buNone/>
              <a:defRPr sz="2000"/>
            </a:lvl2pPr>
          </a:lstStyle>
          <a:p>
            <a:pPr lvl="0" rtl="0"/>
            <a:r>
              <a:rPr lang="en-US" noProof="0"/>
              <a:t>Click to edit Master text styles</a:t>
            </a:r>
          </a:p>
          <a:p>
            <a:pPr lvl="1" rtl="0"/>
            <a:r>
              <a:rPr lang="en-US" noProof="0"/>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rgbClr val="9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rgbClr val="002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rtlCol="0"/>
          <a:lstStyle>
            <a:lvl1pPr>
              <a:defRPr sz="2800">
                <a:solidFill>
                  <a:schemeClr val="tx1"/>
                </a:solidFill>
                <a:latin typeface="+mn-lt"/>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rtlCol="0" anchor="ctr"/>
          <a:lstStyle/>
          <a:p>
            <a:pPr algn="ctr" rtl="0"/>
            <a:r>
              <a:rPr lang="en-US" sz="4800" b="1" noProof="0">
                <a:solidFill>
                  <a:schemeClr val="tx1"/>
                </a:solidFill>
              </a:rPr>
              <a:t>Click to edit Master title style</a:t>
            </a:r>
            <a:endParaRPr lang="en-GB" sz="4800" b="1" noProof="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rgbClr val="002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rgbClr val="9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n-US" noProof="0"/>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n-US" noProof="0"/>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n-US" noProof="0"/>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n-US" noProof="0"/>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n-US" noProof="0"/>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n-US" noProof="0"/>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n-US" noProof="0"/>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n-US" noProof="0"/>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rtlCol="0"/>
          <a:lstStyle>
            <a:lvl1pPr marL="0" indent="0" algn="ctr">
              <a:buNone/>
              <a:defRPr lang="en-US" sz="2000" b="1" kern="1200" dirty="0" smtClean="0">
                <a:solidFill>
                  <a:schemeClr val="accent4"/>
                </a:solidFill>
                <a:latin typeface="+mj-lt"/>
                <a:ea typeface="+mn-ea"/>
                <a:cs typeface="+mn-cs"/>
              </a:defRPr>
            </a:lvl1pPr>
          </a:lstStyle>
          <a:p>
            <a:pPr lvl="0" rtl="0"/>
            <a:r>
              <a:rPr lang="en-US" noProof="0"/>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rtlCol="0"/>
          <a:lstStyle>
            <a:lvl1pPr marL="0" indent="0" algn="ctr">
              <a:buNone/>
              <a:defRPr lang="en-US" sz="1600" kern="1200" dirty="0" smtClean="0">
                <a:solidFill>
                  <a:schemeClr val="tx1"/>
                </a:solidFill>
                <a:latin typeface="+mn-lt"/>
                <a:ea typeface="+mn-ea"/>
                <a:cs typeface="+mn-cs"/>
              </a:defRPr>
            </a:lvl1pPr>
          </a:lstStyle>
          <a:p>
            <a:pPr lvl="0" rtl="0"/>
            <a:r>
              <a:rPr lang="en-US" noProof="0"/>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n-US" noProof="0"/>
              <a:t>Click to edit Master text styles</a:t>
            </a:r>
          </a:p>
          <a:p>
            <a:pPr lvl="1" rtl="0"/>
            <a:r>
              <a:rPr lang="en-US" noProof="0"/>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n-US" noProof="0"/>
              <a:t>Click to edit Master text styles</a:t>
            </a:r>
          </a:p>
          <a:p>
            <a:pPr lvl="1" rtl="0"/>
            <a:r>
              <a:rPr lang="en-US" noProof="0"/>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n-US" noProof="0"/>
              <a:t>Click to edit Master text styles</a:t>
            </a:r>
          </a:p>
          <a:p>
            <a:pPr lvl="1" rtl="0"/>
            <a:r>
              <a:rPr lang="en-US" noProof="0"/>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n-US" noProof="0"/>
              <a:t>Click to edit Master text styles</a:t>
            </a:r>
          </a:p>
          <a:p>
            <a:pPr lvl="1" rtl="0"/>
            <a:r>
              <a:rPr lang="en-US" noProof="0"/>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n-US" noProof="0"/>
              <a:t>Click to edit Master text styles</a:t>
            </a:r>
          </a:p>
          <a:p>
            <a:pPr lvl="1" rtl="0"/>
            <a:r>
              <a:rPr lang="en-US" noProof="0"/>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rtlCol="0"/>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rtl="0"/>
            <a:r>
              <a:rPr lang="en-US" noProof="0"/>
              <a:t>Click to edit Master text styles</a:t>
            </a:r>
          </a:p>
          <a:p>
            <a:pPr lvl="1" rtl="0"/>
            <a:r>
              <a:rPr lang="en-US" noProof="0"/>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rtlCol="0"/>
          <a:lstStyle>
            <a:lvl1pPr>
              <a:defRPr sz="4800" b="1">
                <a:solidFill>
                  <a:schemeClr val="tx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100" noProof="0" dirty="0">
              <a:solidFill>
                <a:schemeClr val="accent2"/>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9.jp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hyperlink" Target="mailto:repacc.plan@gmail.com" TargetMode="External"/><Relationship Id="rId4" Type="http://schemas.openxmlformats.org/officeDocument/2006/relationships/image" Target="../media/image37.png"/><Relationship Id="rId9" Type="http://schemas.openxmlformats.org/officeDocument/2006/relationships/hyperlink" Target="http://www.uk-plan.net/REPAC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jp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3.svg"/><Relationship Id="rId5" Type="http://schemas.openxmlformats.org/officeDocument/2006/relationships/image" Target="../media/image14.sv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blue and white sign with white text&#10;&#10;Description automatically generated">
            <a:extLst>
              <a:ext uri="{FF2B5EF4-FFF2-40B4-BE49-F238E27FC236}">
                <a16:creationId xmlns:a16="http://schemas.microsoft.com/office/drawing/2014/main" id="{5B55D443-6C72-33DB-507B-1E1E6808EA62}"/>
              </a:ext>
            </a:extLst>
          </p:cNvPr>
          <p:cNvPicPr>
            <a:picLocks noChangeAspect="1"/>
          </p:cNvPicPr>
          <p:nvPr/>
        </p:nvPicPr>
        <p:blipFill>
          <a:blip r:embed="rId2"/>
          <a:stretch>
            <a:fillRect/>
          </a:stretch>
        </p:blipFill>
        <p:spPr>
          <a:xfrm>
            <a:off x="1580159" y="1417214"/>
            <a:ext cx="9031682" cy="3797791"/>
          </a:xfrm>
          <a:prstGeom prst="rect">
            <a:avLst/>
          </a:prstGeom>
        </p:spPr>
      </p:pic>
      <p:sp>
        <p:nvSpPr>
          <p:cNvPr id="15" name="TextBox 14">
            <a:extLst>
              <a:ext uri="{FF2B5EF4-FFF2-40B4-BE49-F238E27FC236}">
                <a16:creationId xmlns:a16="http://schemas.microsoft.com/office/drawing/2014/main" id="{B724E896-281A-DA22-95F4-37B70250DDB5}"/>
              </a:ext>
            </a:extLst>
          </p:cNvPr>
          <p:cNvSpPr txBox="1"/>
          <p:nvPr/>
        </p:nvSpPr>
        <p:spPr>
          <a:xfrm>
            <a:off x="2268582" y="461924"/>
            <a:ext cx="4118435" cy="584775"/>
          </a:xfrm>
          <a:prstGeom prst="rect">
            <a:avLst/>
          </a:prstGeom>
          <a:noFill/>
        </p:spPr>
        <p:txBody>
          <a:bodyPr wrap="none" rtlCol="0">
            <a:spAutoFit/>
          </a:bodyPr>
          <a:lstStyle/>
          <a:p>
            <a:r>
              <a:rPr lang="en-GB" sz="3200" b="1" dirty="0">
                <a:solidFill>
                  <a:srgbClr val="002863"/>
                </a:solidFill>
                <a:latin typeface="+mj-lt"/>
              </a:rPr>
              <a:t>A </a:t>
            </a:r>
            <a:r>
              <a:rPr lang="en-GB" sz="3200" b="1" dirty="0">
                <a:solidFill>
                  <a:srgbClr val="43D7FF"/>
                </a:solidFill>
                <a:latin typeface="+mj-lt"/>
              </a:rPr>
              <a:t>brief</a:t>
            </a:r>
            <a:r>
              <a:rPr lang="en-GB" sz="3200" b="1" dirty="0">
                <a:solidFill>
                  <a:srgbClr val="002863"/>
                </a:solidFill>
                <a:latin typeface="+mj-lt"/>
              </a:rPr>
              <a:t> introduction to</a:t>
            </a:r>
          </a:p>
        </p:txBody>
      </p:sp>
      <p:pic>
        <p:nvPicPr>
          <p:cNvPr id="21" name="Picture 20">
            <a:extLst>
              <a:ext uri="{FF2B5EF4-FFF2-40B4-BE49-F238E27FC236}">
                <a16:creationId xmlns:a16="http://schemas.microsoft.com/office/drawing/2014/main" id="{19C95311-32CC-09B3-18F4-8CD546CA1022}"/>
              </a:ext>
            </a:extLst>
          </p:cNvPr>
          <p:cNvPicPr>
            <a:picLocks noChangeAspect="1"/>
          </p:cNvPicPr>
          <p:nvPr/>
        </p:nvPicPr>
        <p:blipFill>
          <a:blip r:embed="rId3"/>
          <a:stretch>
            <a:fillRect/>
          </a:stretch>
        </p:blipFill>
        <p:spPr>
          <a:xfrm>
            <a:off x="1865156" y="5492178"/>
            <a:ext cx="2091461" cy="880615"/>
          </a:xfrm>
          <a:prstGeom prst="rect">
            <a:avLst/>
          </a:prstGeom>
        </p:spPr>
      </p:pic>
      <p:pic>
        <p:nvPicPr>
          <p:cNvPr id="1028" name="Picture 4">
            <a:extLst>
              <a:ext uri="{FF2B5EF4-FFF2-40B4-BE49-F238E27FC236}">
                <a16:creationId xmlns:a16="http://schemas.microsoft.com/office/drawing/2014/main" id="{913FBD75-21FC-ABD0-99A6-7AD1F40AA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782" y="5405149"/>
            <a:ext cx="1962086" cy="63479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1B2CCDD8-6973-61A3-36BE-60B8EB2F41B8}"/>
              </a:ext>
            </a:extLst>
          </p:cNvPr>
          <p:cNvSpPr/>
          <p:nvPr/>
        </p:nvSpPr>
        <p:spPr>
          <a:xfrm>
            <a:off x="2068358" y="415942"/>
            <a:ext cx="132490" cy="67765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F2511B77-AA2C-778D-F4D5-833FE903C107}"/>
              </a:ext>
            </a:extLst>
          </p:cNvPr>
          <p:cNvSpPr/>
          <p:nvPr/>
        </p:nvSpPr>
        <p:spPr>
          <a:xfrm>
            <a:off x="-1" y="0"/>
            <a:ext cx="1016001" cy="6858000"/>
          </a:xfrm>
          <a:prstGeom prst="roundRect">
            <a:avLst>
              <a:gd name="adj" fmla="val 0"/>
            </a:avLst>
          </a:prstGeom>
          <a:solidFill>
            <a:srgbClr val="00B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FEAFF"/>
              </a:solidFill>
            </a:endParaRPr>
          </a:p>
        </p:txBody>
      </p:sp>
      <p:grpSp>
        <p:nvGrpSpPr>
          <p:cNvPr id="4" name="Group 3">
            <a:extLst>
              <a:ext uri="{FF2B5EF4-FFF2-40B4-BE49-F238E27FC236}">
                <a16:creationId xmlns:a16="http://schemas.microsoft.com/office/drawing/2014/main" id="{D78C5BFD-63CA-D173-1CCC-1BEE46E86739}"/>
              </a:ext>
            </a:extLst>
          </p:cNvPr>
          <p:cNvGrpSpPr/>
          <p:nvPr/>
        </p:nvGrpSpPr>
        <p:grpSpPr>
          <a:xfrm>
            <a:off x="4042089" y="5351143"/>
            <a:ext cx="4502304" cy="1113757"/>
            <a:chOff x="4140412" y="5355941"/>
            <a:chExt cx="4502304" cy="1113757"/>
          </a:xfrm>
        </p:grpSpPr>
        <p:pic>
          <p:nvPicPr>
            <p:cNvPr id="2" name="Picture 2">
              <a:extLst>
                <a:ext uri="{FF2B5EF4-FFF2-40B4-BE49-F238E27FC236}">
                  <a16:creationId xmlns:a16="http://schemas.microsoft.com/office/drawing/2014/main" id="{8603EB44-DD4C-AA5C-1D60-61AD8DC9D7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820" b="30567"/>
            <a:stretch/>
          </p:blipFill>
          <p:spPr bwMode="auto">
            <a:xfrm>
              <a:off x="4140412" y="5435384"/>
              <a:ext cx="2091461" cy="5913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WRAG (@NWRAG) / X">
              <a:extLst>
                <a:ext uri="{FF2B5EF4-FFF2-40B4-BE49-F238E27FC236}">
                  <a16:creationId xmlns:a16="http://schemas.microsoft.com/office/drawing/2014/main" id="{91A718FE-3534-C078-2AAB-22AD643C8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8827" y="5444148"/>
              <a:ext cx="1016001" cy="101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RC (@SHARCgroup) / X">
              <a:extLst>
                <a:ext uri="{FF2B5EF4-FFF2-40B4-BE49-F238E27FC236}">
                  <a16:creationId xmlns:a16="http://schemas.microsoft.com/office/drawing/2014/main" id="{34DCB8BB-5AB7-1D9D-F5E7-FC6CDB0A13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8959" y="5355941"/>
              <a:ext cx="1113757" cy="11137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AREN">
              <a:extLst>
                <a:ext uri="{FF2B5EF4-FFF2-40B4-BE49-F238E27FC236}">
                  <a16:creationId xmlns:a16="http://schemas.microsoft.com/office/drawing/2014/main" id="{8BA2BD29-0712-7CB5-69CD-D6EAD6A90A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9127" y="6170841"/>
              <a:ext cx="2039868" cy="2252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108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5946051" cy="769441"/>
          </a:xfrm>
          <a:prstGeom prst="rect">
            <a:avLst/>
          </a:prstGeom>
          <a:noFill/>
        </p:spPr>
        <p:txBody>
          <a:bodyPr wrap="none" rtlCol="0">
            <a:spAutoFit/>
          </a:bodyPr>
          <a:lstStyle/>
          <a:p>
            <a:r>
              <a:rPr lang="en-GB" sz="4400" b="1" dirty="0">
                <a:solidFill>
                  <a:srgbClr val="002863"/>
                </a:solidFill>
                <a:latin typeface="+mj-lt"/>
              </a:rPr>
              <a:t>How long will this take?</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7" y="1675496"/>
            <a:ext cx="9390594" cy="4832092"/>
          </a:xfrm>
          <a:prstGeom prst="rect">
            <a:avLst/>
          </a:prstGeom>
          <a:noFill/>
        </p:spPr>
        <p:txBody>
          <a:bodyPr wrap="square" rtlCol="0">
            <a:spAutoFit/>
          </a:bodyPr>
          <a:lstStyle/>
          <a:p>
            <a:r>
              <a:rPr lang="en-GB" sz="3200" dirty="0">
                <a:solidFill>
                  <a:schemeClr val="accent3">
                    <a:lumMod val="60000"/>
                    <a:lumOff val="40000"/>
                  </a:schemeClr>
                </a:solidFill>
                <a:latin typeface="+mj-lt"/>
              </a:rPr>
              <a:t>Depending on the size of your hospital, and the number in your team, our </a:t>
            </a:r>
            <a:r>
              <a:rPr lang="en-GB" sz="3200" dirty="0">
                <a:solidFill>
                  <a:srgbClr val="00BCB6"/>
                </a:solidFill>
                <a:latin typeface="+mj-lt"/>
              </a:rPr>
              <a:t>pilot studies </a:t>
            </a:r>
            <a:r>
              <a:rPr lang="en-GB" sz="3200" dirty="0">
                <a:solidFill>
                  <a:schemeClr val="accent3">
                    <a:lumMod val="60000"/>
                    <a:lumOff val="40000"/>
                  </a:schemeClr>
                </a:solidFill>
                <a:latin typeface="+mj-lt"/>
              </a:rPr>
              <a:t>suggest each team member should expect the following time commitment:</a:t>
            </a:r>
          </a:p>
          <a:p>
            <a:endParaRPr lang="en-GB" sz="2000" dirty="0">
              <a:solidFill>
                <a:schemeClr val="accent3">
                  <a:lumMod val="60000"/>
                  <a:lumOff val="40000"/>
                </a:schemeClr>
              </a:solidFill>
              <a:latin typeface="+mj-lt"/>
            </a:endParaRPr>
          </a:p>
          <a:p>
            <a:pPr marL="457200" indent="-457200">
              <a:buFont typeface="Arial" panose="020B0604020202020204" pitchFamily="34" charset="0"/>
              <a:buChar char="•"/>
            </a:pPr>
            <a:r>
              <a:rPr lang="en-GB" sz="3200" b="1" dirty="0">
                <a:solidFill>
                  <a:srgbClr val="002863"/>
                </a:solidFill>
                <a:latin typeface="+mj-lt"/>
              </a:rPr>
              <a:t>Consultant supervisor </a:t>
            </a:r>
            <a:r>
              <a:rPr lang="en-GB" sz="3200" dirty="0">
                <a:solidFill>
                  <a:schemeClr val="accent3">
                    <a:lumMod val="60000"/>
                    <a:lumOff val="40000"/>
                  </a:schemeClr>
                </a:solidFill>
                <a:latin typeface="+mj-lt"/>
              </a:rPr>
              <a:t>– </a:t>
            </a:r>
            <a:r>
              <a:rPr lang="en-GB" sz="32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&lt;1</a:t>
            </a:r>
            <a:r>
              <a:rPr lang="en-GB" sz="3200" dirty="0">
                <a:solidFill>
                  <a:srgbClr val="00BCB6"/>
                </a:solidFill>
                <a:latin typeface="+mj-lt"/>
              </a:rPr>
              <a:t> </a:t>
            </a:r>
            <a:r>
              <a:rPr lang="en-GB" sz="3200" b="1" dirty="0">
                <a:solidFill>
                  <a:srgbClr val="00BCB6"/>
                </a:solidFill>
                <a:latin typeface="+mj-lt"/>
              </a:rPr>
              <a:t>full day</a:t>
            </a:r>
          </a:p>
          <a:p>
            <a:pPr marL="457200" indent="-457200">
              <a:buFont typeface="Arial" panose="020B0604020202020204" pitchFamily="34" charset="0"/>
              <a:buChar char="•"/>
            </a:pPr>
            <a:r>
              <a:rPr lang="en-GB" sz="3200" b="1" dirty="0">
                <a:solidFill>
                  <a:schemeClr val="accent4"/>
                </a:solidFill>
                <a:latin typeface="+mj-lt"/>
              </a:rPr>
              <a:t>Trainee lead </a:t>
            </a:r>
            <a:r>
              <a:rPr lang="en-GB" sz="3200" dirty="0">
                <a:solidFill>
                  <a:schemeClr val="accent3">
                    <a:lumMod val="60000"/>
                    <a:lumOff val="40000"/>
                  </a:schemeClr>
                </a:solidFill>
                <a:latin typeface="+mj-lt"/>
              </a:rPr>
              <a:t>– </a:t>
            </a:r>
            <a:r>
              <a:rPr lang="en-GB" sz="32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3-4</a:t>
            </a:r>
            <a:r>
              <a:rPr lang="en-GB" sz="3200" dirty="0">
                <a:solidFill>
                  <a:srgbClr val="00BCB6"/>
                </a:solidFill>
                <a:latin typeface="+mj-lt"/>
              </a:rPr>
              <a:t> </a:t>
            </a:r>
            <a:r>
              <a:rPr lang="en-GB" sz="3200" b="1" dirty="0">
                <a:solidFill>
                  <a:srgbClr val="00BCB6"/>
                </a:solidFill>
                <a:latin typeface="+mj-lt"/>
              </a:rPr>
              <a:t>full days </a:t>
            </a:r>
            <a:r>
              <a:rPr lang="en-GB" sz="3200" dirty="0">
                <a:solidFill>
                  <a:schemeClr val="accent3">
                    <a:lumMod val="60000"/>
                    <a:lumOff val="40000"/>
                  </a:schemeClr>
                </a:solidFill>
                <a:latin typeface="+mj-lt"/>
              </a:rPr>
              <a:t>with some additional time spent emailing and coordinating</a:t>
            </a:r>
            <a:endParaRPr lang="en-GB" sz="3200" b="1" dirty="0">
              <a:solidFill>
                <a:srgbClr val="00BCB6"/>
              </a:solidFill>
              <a:latin typeface="+mj-lt"/>
            </a:endParaRPr>
          </a:p>
          <a:p>
            <a:pPr marL="457200" indent="-457200">
              <a:buFont typeface="Arial" panose="020B0604020202020204" pitchFamily="34" charset="0"/>
              <a:buChar char="•"/>
            </a:pPr>
            <a:r>
              <a:rPr lang="en-GB" sz="3200" b="1" dirty="0">
                <a:solidFill>
                  <a:srgbClr val="43D7FF"/>
                </a:solidFill>
                <a:latin typeface="+mj-lt"/>
              </a:rPr>
              <a:t>Trainee investigators </a:t>
            </a:r>
            <a:r>
              <a:rPr lang="en-GB" sz="3200" dirty="0">
                <a:solidFill>
                  <a:schemeClr val="accent3">
                    <a:lumMod val="60000"/>
                    <a:lumOff val="40000"/>
                  </a:schemeClr>
                </a:solidFill>
                <a:latin typeface="+mj-lt"/>
              </a:rPr>
              <a:t>– </a:t>
            </a:r>
            <a:r>
              <a:rPr lang="en-GB" sz="32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1-2</a:t>
            </a:r>
            <a:r>
              <a:rPr lang="en-GB" sz="3200" b="1"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3200" b="1" dirty="0">
                <a:solidFill>
                  <a:srgbClr val="00BCB6"/>
                </a:solidFill>
                <a:latin typeface="+mj-lt"/>
              </a:rPr>
              <a:t>full days </a:t>
            </a:r>
            <a:r>
              <a:rPr lang="en-GB" sz="3200" dirty="0">
                <a:solidFill>
                  <a:schemeClr val="accent3">
                    <a:lumMod val="60000"/>
                    <a:lumOff val="40000"/>
                  </a:schemeClr>
                </a:solidFill>
                <a:latin typeface="+mj-lt"/>
              </a:rPr>
              <a:t>of data collection</a:t>
            </a:r>
          </a:p>
        </p:txBody>
      </p:sp>
      <p:pic>
        <p:nvPicPr>
          <p:cNvPr id="5" name="Picture Placeholder 4" descr="A group of surgeons in a operating room&#10;&#10;Description automatically generated">
            <a:extLst>
              <a:ext uri="{FF2B5EF4-FFF2-40B4-BE49-F238E27FC236}">
                <a16:creationId xmlns:a16="http://schemas.microsoft.com/office/drawing/2014/main" id="{D1E1B47B-909F-9D95-E790-F493B4AB4867}"/>
              </a:ext>
            </a:extLst>
          </p:cNvPr>
          <p:cNvPicPr>
            <a:picLocks noGrp="1" noChangeAspect="1"/>
          </p:cNvPicPr>
          <p:nvPr>
            <p:ph type="pic" sz="quarter" idx="20"/>
          </p:nvPr>
        </p:nvPicPr>
        <p:blipFill>
          <a:blip r:embed="rId3"/>
          <a:srcRect t="9723" b="9723"/>
          <a:stretch>
            <a:fillRect/>
          </a:stretch>
        </p:blipFill>
        <p:spPr/>
      </p:pic>
      <p:sp>
        <p:nvSpPr>
          <p:cNvPr id="3" name="TextBox 2">
            <a:extLst>
              <a:ext uri="{FF2B5EF4-FFF2-40B4-BE49-F238E27FC236}">
                <a16:creationId xmlns:a16="http://schemas.microsoft.com/office/drawing/2014/main" id="{A14F0D41-A2BC-C32C-F4C1-EE5A5988C88D}"/>
              </a:ext>
            </a:extLst>
          </p:cNvPr>
          <p:cNvSpPr txBox="1"/>
          <p:nvPr/>
        </p:nvSpPr>
        <p:spPr>
          <a:xfrm>
            <a:off x="6135329" y="6428112"/>
            <a:ext cx="6096000" cy="369332"/>
          </a:xfrm>
          <a:prstGeom prst="rect">
            <a:avLst/>
          </a:prstGeom>
          <a:noFill/>
        </p:spPr>
        <p:txBody>
          <a:bodyPr wrap="square">
            <a:spAutoFit/>
          </a:bodyPr>
          <a:lstStyle/>
          <a:p>
            <a:r>
              <a:rPr lang="en-GB" dirty="0">
                <a:solidFill>
                  <a:schemeClr val="accent3">
                    <a:lumMod val="60000"/>
                    <a:lumOff val="40000"/>
                  </a:schemeClr>
                </a:solidFill>
                <a:latin typeface="+mj-lt"/>
              </a:rPr>
              <a:t>*This can be completed </a:t>
            </a:r>
            <a:r>
              <a:rPr lang="en-GB" sz="1800" dirty="0">
                <a:solidFill>
                  <a:schemeClr val="accent3">
                    <a:lumMod val="60000"/>
                    <a:lumOff val="40000"/>
                  </a:schemeClr>
                </a:solidFill>
                <a:latin typeface="+mj-lt"/>
              </a:rPr>
              <a:t>within </a:t>
            </a:r>
            <a:r>
              <a:rPr lang="en-GB" sz="1800" dirty="0">
                <a:solidFill>
                  <a:srgbClr val="00BCB6"/>
                </a:solidFill>
                <a:latin typeface="+mj-lt"/>
              </a:rPr>
              <a:t>educational development time</a:t>
            </a:r>
            <a:endParaRPr lang="en-GB" dirty="0"/>
          </a:p>
        </p:txBody>
      </p:sp>
    </p:spTree>
    <p:extLst>
      <p:ext uri="{BB962C8B-B14F-4D97-AF65-F5344CB8AC3E}">
        <p14:creationId xmlns:p14="http://schemas.microsoft.com/office/powerpoint/2010/main" val="144665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room with beds and medical equipment&#10;&#10;Description automatically generated">
            <a:extLst>
              <a:ext uri="{FF2B5EF4-FFF2-40B4-BE49-F238E27FC236}">
                <a16:creationId xmlns:a16="http://schemas.microsoft.com/office/drawing/2014/main" id="{F5333C34-B9EA-E47F-6A79-0A160D907386}"/>
              </a:ext>
            </a:extLst>
          </p:cNvPr>
          <p:cNvPicPr>
            <a:picLocks noGrp="1" noChangeAspect="1"/>
          </p:cNvPicPr>
          <p:nvPr>
            <p:ph type="pic" sz="quarter" idx="20"/>
          </p:nvPr>
        </p:nvPicPr>
        <p:blipFill>
          <a:blip r:embed="rId3"/>
          <a:srcRect t="6992" b="6992"/>
          <a:stretch>
            <a:fillRect/>
          </a:stretch>
        </p:blipFill>
        <p:spPr/>
      </p:pic>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5697394" cy="769441"/>
          </a:xfrm>
          <a:prstGeom prst="rect">
            <a:avLst/>
          </a:prstGeom>
          <a:noFill/>
        </p:spPr>
        <p:txBody>
          <a:bodyPr wrap="none" rtlCol="0">
            <a:spAutoFit/>
          </a:bodyPr>
          <a:lstStyle/>
          <a:p>
            <a:r>
              <a:rPr lang="en-GB" sz="4400" b="1" dirty="0">
                <a:solidFill>
                  <a:srgbClr val="002863"/>
                </a:solidFill>
                <a:latin typeface="+mj-lt"/>
              </a:rPr>
              <a:t>How do I get involved?</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8" y="1666041"/>
            <a:ext cx="7360232" cy="1077218"/>
          </a:xfrm>
          <a:prstGeom prst="rect">
            <a:avLst/>
          </a:prstGeom>
          <a:noFill/>
        </p:spPr>
        <p:txBody>
          <a:bodyPr wrap="square" rtlCol="0">
            <a:spAutoFit/>
          </a:bodyPr>
          <a:lstStyle/>
          <a:p>
            <a:r>
              <a:rPr lang="en-GB" sz="3200" dirty="0">
                <a:solidFill>
                  <a:schemeClr val="accent3">
                    <a:lumMod val="60000"/>
                    <a:lumOff val="40000"/>
                  </a:schemeClr>
                </a:solidFill>
                <a:latin typeface="+mj-lt"/>
              </a:rPr>
              <a:t>If you are interested or would like more information, please get in touch!</a:t>
            </a:r>
          </a:p>
        </p:txBody>
      </p:sp>
      <p:pic>
        <p:nvPicPr>
          <p:cNvPr id="5" name="Picture 4">
            <a:extLst>
              <a:ext uri="{FF2B5EF4-FFF2-40B4-BE49-F238E27FC236}">
                <a16:creationId xmlns:a16="http://schemas.microsoft.com/office/drawing/2014/main" id="{1FF0B50B-BA4C-BE92-B869-B5493462EB60}"/>
              </a:ext>
            </a:extLst>
          </p:cNvPr>
          <p:cNvPicPr>
            <a:picLocks noChangeAspect="1"/>
          </p:cNvPicPr>
          <p:nvPr/>
        </p:nvPicPr>
        <p:blipFill>
          <a:blip r:embed="rId4"/>
          <a:srcRect/>
          <a:stretch/>
        </p:blipFill>
        <p:spPr>
          <a:xfrm>
            <a:off x="8218003" y="2743259"/>
            <a:ext cx="3519237" cy="3519237"/>
          </a:xfrm>
          <a:prstGeom prst="rect">
            <a:avLst/>
          </a:prstGeom>
        </p:spPr>
      </p:pic>
      <p:pic>
        <p:nvPicPr>
          <p:cNvPr id="18" name="Graphic 17" descr="Email with solid fill">
            <a:extLst>
              <a:ext uri="{FF2B5EF4-FFF2-40B4-BE49-F238E27FC236}">
                <a16:creationId xmlns:a16="http://schemas.microsoft.com/office/drawing/2014/main" id="{FF96A1BE-BA62-2917-090F-EDB73208F4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49250" y="4808110"/>
            <a:ext cx="914400" cy="914400"/>
          </a:xfrm>
          <a:prstGeom prst="rect">
            <a:avLst/>
          </a:prstGeom>
        </p:spPr>
      </p:pic>
      <p:pic>
        <p:nvPicPr>
          <p:cNvPr id="20" name="Graphic 19" descr="Internet with solid fill">
            <a:extLst>
              <a:ext uri="{FF2B5EF4-FFF2-40B4-BE49-F238E27FC236}">
                <a16:creationId xmlns:a16="http://schemas.microsoft.com/office/drawing/2014/main" id="{95AF782A-55F7-C788-C3EE-6C4D10C5D4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2580" y="3194435"/>
            <a:ext cx="1217066" cy="1217066"/>
          </a:xfrm>
          <a:prstGeom prst="rect">
            <a:avLst/>
          </a:prstGeom>
        </p:spPr>
      </p:pic>
      <p:sp>
        <p:nvSpPr>
          <p:cNvPr id="21" name="TextBox 20">
            <a:extLst>
              <a:ext uri="{FF2B5EF4-FFF2-40B4-BE49-F238E27FC236}">
                <a16:creationId xmlns:a16="http://schemas.microsoft.com/office/drawing/2014/main" id="{EAC90843-9A7F-429F-B174-EB8DC579F66F}"/>
              </a:ext>
            </a:extLst>
          </p:cNvPr>
          <p:cNvSpPr txBox="1"/>
          <p:nvPr/>
        </p:nvSpPr>
        <p:spPr>
          <a:xfrm>
            <a:off x="2946711" y="3510580"/>
            <a:ext cx="5727729" cy="523220"/>
          </a:xfrm>
          <a:prstGeom prst="rect">
            <a:avLst/>
          </a:prstGeom>
          <a:noFill/>
        </p:spPr>
        <p:txBody>
          <a:bodyPr wrap="square" rtlCol="0">
            <a:spAutoFit/>
          </a:bodyPr>
          <a:lstStyle/>
          <a:p>
            <a:r>
              <a:rPr lang="en-GB" sz="2800" dirty="0">
                <a:solidFill>
                  <a:srgbClr val="00BCB6"/>
                </a:solidFill>
                <a:latin typeface="+mj-lt"/>
                <a:hlinkClick r:id="rId9"/>
              </a:rPr>
              <a:t>http://www.uk-plan.net/REPACC</a:t>
            </a:r>
            <a:r>
              <a:rPr lang="en-GB" sz="2800" dirty="0">
                <a:solidFill>
                  <a:srgbClr val="00BCB6"/>
                </a:solidFill>
                <a:latin typeface="+mj-lt"/>
              </a:rPr>
              <a:t> </a:t>
            </a:r>
          </a:p>
        </p:txBody>
      </p:sp>
      <p:sp>
        <p:nvSpPr>
          <p:cNvPr id="23" name="TextBox 22">
            <a:extLst>
              <a:ext uri="{FF2B5EF4-FFF2-40B4-BE49-F238E27FC236}">
                <a16:creationId xmlns:a16="http://schemas.microsoft.com/office/drawing/2014/main" id="{0494F29E-EEDE-E8C4-564D-534E63F6F7FA}"/>
              </a:ext>
            </a:extLst>
          </p:cNvPr>
          <p:cNvSpPr txBox="1"/>
          <p:nvPr/>
        </p:nvSpPr>
        <p:spPr>
          <a:xfrm>
            <a:off x="2946711" y="4972922"/>
            <a:ext cx="4680379" cy="523220"/>
          </a:xfrm>
          <a:prstGeom prst="rect">
            <a:avLst/>
          </a:prstGeom>
          <a:noFill/>
        </p:spPr>
        <p:txBody>
          <a:bodyPr wrap="square" rtlCol="0">
            <a:spAutoFit/>
          </a:bodyPr>
          <a:lstStyle/>
          <a:p>
            <a:r>
              <a:rPr lang="en-GB" sz="2800" dirty="0">
                <a:solidFill>
                  <a:srgbClr val="00BCB6"/>
                </a:solidFill>
                <a:latin typeface="+mj-lt"/>
                <a:hlinkClick r:id="rId10"/>
              </a:rPr>
              <a:t>repacc.plan@gmail.com</a:t>
            </a:r>
            <a:r>
              <a:rPr lang="en-GB" sz="2800" dirty="0">
                <a:solidFill>
                  <a:srgbClr val="00BCB6"/>
                </a:solidFill>
                <a:latin typeface="+mj-lt"/>
              </a:rPr>
              <a:t> </a:t>
            </a:r>
          </a:p>
        </p:txBody>
      </p:sp>
    </p:spTree>
    <p:extLst>
      <p:ext uri="{BB962C8B-B14F-4D97-AF65-F5344CB8AC3E}">
        <p14:creationId xmlns:p14="http://schemas.microsoft.com/office/powerpoint/2010/main" val="47767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D1FDF-5A9A-9485-B779-E9B67FBC840D}"/>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6BA636F-ECEE-99F5-F730-5A2D0E2A23BF}"/>
              </a:ext>
            </a:extLst>
          </p:cNvPr>
          <p:cNvPicPr>
            <a:picLocks noGrp="1" noChangeAspect="1"/>
          </p:cNvPicPr>
          <p:nvPr>
            <p:ph type="pic" sz="quarter" idx="20"/>
          </p:nvPr>
        </p:nvPicPr>
        <p:blipFill>
          <a:blip r:embed="rId3"/>
          <a:srcRect t="7718" b="7718"/>
          <a:stretch/>
        </p:blipFill>
        <p:spPr/>
      </p:pic>
      <p:sp>
        <p:nvSpPr>
          <p:cNvPr id="12" name="TextBox 11">
            <a:extLst>
              <a:ext uri="{FF2B5EF4-FFF2-40B4-BE49-F238E27FC236}">
                <a16:creationId xmlns:a16="http://schemas.microsoft.com/office/drawing/2014/main" id="{5513A69E-226C-6C44-8C48-3AA8EDAF3525}"/>
              </a:ext>
            </a:extLst>
          </p:cNvPr>
          <p:cNvSpPr txBox="1"/>
          <p:nvPr/>
        </p:nvSpPr>
        <p:spPr>
          <a:xfrm>
            <a:off x="1836427" y="504841"/>
            <a:ext cx="7197611" cy="769441"/>
          </a:xfrm>
          <a:prstGeom prst="rect">
            <a:avLst/>
          </a:prstGeom>
          <a:noFill/>
        </p:spPr>
        <p:txBody>
          <a:bodyPr wrap="none" rtlCol="0">
            <a:spAutoFit/>
          </a:bodyPr>
          <a:lstStyle/>
          <a:p>
            <a:r>
              <a:rPr lang="en-GB" sz="4400" b="1" dirty="0">
                <a:solidFill>
                  <a:srgbClr val="002863"/>
                </a:solidFill>
                <a:latin typeface="+mj-lt"/>
              </a:rPr>
              <a:t>Frequently Asked Questions</a:t>
            </a:r>
          </a:p>
        </p:txBody>
      </p:sp>
      <p:sp>
        <p:nvSpPr>
          <p:cNvPr id="13" name="Rectangle: Rounded Corners 12">
            <a:extLst>
              <a:ext uri="{FF2B5EF4-FFF2-40B4-BE49-F238E27FC236}">
                <a16:creationId xmlns:a16="http://schemas.microsoft.com/office/drawing/2014/main" id="{EF51BA3A-79F9-880E-F584-0EEBC26617CD}"/>
              </a:ext>
            </a:extLst>
          </p:cNvPr>
          <p:cNvSpPr/>
          <p:nvPr/>
        </p:nvSpPr>
        <p:spPr>
          <a:xfrm>
            <a:off x="1458370"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659A3F0-2271-E9AE-E13B-94B7D4F20F4C}"/>
              </a:ext>
            </a:extLst>
          </p:cNvPr>
          <p:cNvSpPr txBox="1"/>
          <p:nvPr/>
        </p:nvSpPr>
        <p:spPr>
          <a:xfrm>
            <a:off x="1347163" y="1666041"/>
            <a:ext cx="10774816" cy="2308324"/>
          </a:xfrm>
          <a:prstGeom prst="rect">
            <a:avLst/>
          </a:prstGeom>
          <a:noFill/>
        </p:spPr>
        <p:txBody>
          <a:bodyPr wrap="square" rtlCol="0">
            <a:spAutoFit/>
          </a:bodyPr>
          <a:lstStyle/>
          <a:p>
            <a:r>
              <a:rPr lang="en-GB" sz="3200" b="1" dirty="0">
                <a:solidFill>
                  <a:srgbClr val="002863"/>
                </a:solidFill>
                <a:latin typeface="+mj-lt"/>
              </a:rPr>
              <a:t>Who is running REPACC?</a:t>
            </a:r>
          </a:p>
          <a:p>
            <a:r>
              <a:rPr lang="en-GB" sz="2400" dirty="0">
                <a:solidFill>
                  <a:schemeClr val="accent3">
                    <a:lumMod val="60000"/>
                    <a:lumOff val="40000"/>
                  </a:schemeClr>
                </a:solidFill>
                <a:latin typeface="+mj-lt"/>
              </a:rPr>
              <a:t>REPACC is being run by a trainee research network known as the Pan-London Perioperative Audit &amp; Research Network (PLAN). The lead site is Kingston Hospital. </a:t>
            </a:r>
          </a:p>
          <a:p>
            <a:endParaRPr lang="en-GB" sz="3200" b="1" dirty="0">
              <a:solidFill>
                <a:srgbClr val="002863"/>
              </a:solidFill>
              <a:latin typeface="+mj-lt"/>
            </a:endParaRPr>
          </a:p>
          <a:p>
            <a:endParaRPr lang="en-GB" sz="3200" dirty="0">
              <a:solidFill>
                <a:schemeClr val="accent3">
                  <a:lumMod val="60000"/>
                  <a:lumOff val="40000"/>
                </a:schemeClr>
              </a:solidFill>
              <a:latin typeface="+mj-lt"/>
            </a:endParaRPr>
          </a:p>
        </p:txBody>
      </p:sp>
      <p:sp>
        <p:nvSpPr>
          <p:cNvPr id="3" name="TextBox 2">
            <a:extLst>
              <a:ext uri="{FF2B5EF4-FFF2-40B4-BE49-F238E27FC236}">
                <a16:creationId xmlns:a16="http://schemas.microsoft.com/office/drawing/2014/main" id="{98794C61-3A17-6073-10C2-4BFB352542C8}"/>
              </a:ext>
            </a:extLst>
          </p:cNvPr>
          <p:cNvSpPr txBox="1"/>
          <p:nvPr/>
        </p:nvSpPr>
        <p:spPr>
          <a:xfrm>
            <a:off x="1347163" y="3211962"/>
            <a:ext cx="10774816" cy="2185214"/>
          </a:xfrm>
          <a:prstGeom prst="rect">
            <a:avLst/>
          </a:prstGeom>
          <a:noFill/>
        </p:spPr>
        <p:txBody>
          <a:bodyPr wrap="square" rtlCol="0">
            <a:spAutoFit/>
          </a:bodyPr>
          <a:lstStyle/>
          <a:p>
            <a:r>
              <a:rPr lang="en-GB" sz="3200" b="1" dirty="0">
                <a:solidFill>
                  <a:srgbClr val="002863"/>
                </a:solidFill>
                <a:latin typeface="+mj-lt"/>
              </a:rPr>
              <a:t>When will data collection take place?</a:t>
            </a:r>
          </a:p>
          <a:p>
            <a:r>
              <a:rPr lang="en-GB" sz="2400" dirty="0">
                <a:solidFill>
                  <a:schemeClr val="accent3">
                    <a:lumMod val="60000"/>
                    <a:lumOff val="40000"/>
                  </a:schemeClr>
                </a:solidFill>
                <a:latin typeface="+mj-lt"/>
              </a:rPr>
              <a:t>Data collection will begin in March 2024 and will run over an estimated 6-month period. As all of the data collection is retrospective, covering the period between 01/09/23-31/11/23, there is no formal start or end date for this process.</a:t>
            </a:r>
            <a:endParaRPr lang="en-GB" sz="3200" b="1" dirty="0">
              <a:solidFill>
                <a:srgbClr val="002863"/>
              </a:solidFill>
              <a:latin typeface="+mj-lt"/>
            </a:endParaRPr>
          </a:p>
          <a:p>
            <a:endParaRPr lang="en-GB" sz="3200" dirty="0">
              <a:solidFill>
                <a:schemeClr val="accent3">
                  <a:lumMod val="60000"/>
                  <a:lumOff val="40000"/>
                </a:schemeClr>
              </a:solidFill>
              <a:latin typeface="+mj-lt"/>
            </a:endParaRPr>
          </a:p>
        </p:txBody>
      </p:sp>
      <p:sp>
        <p:nvSpPr>
          <p:cNvPr id="4" name="TextBox 3">
            <a:extLst>
              <a:ext uri="{FF2B5EF4-FFF2-40B4-BE49-F238E27FC236}">
                <a16:creationId xmlns:a16="http://schemas.microsoft.com/office/drawing/2014/main" id="{3101055B-9EF4-D3D4-01BA-3BABA2627C8F}"/>
              </a:ext>
            </a:extLst>
          </p:cNvPr>
          <p:cNvSpPr txBox="1"/>
          <p:nvPr/>
        </p:nvSpPr>
        <p:spPr>
          <a:xfrm>
            <a:off x="1417184" y="5141079"/>
            <a:ext cx="10774816" cy="1323439"/>
          </a:xfrm>
          <a:prstGeom prst="rect">
            <a:avLst/>
          </a:prstGeom>
          <a:noFill/>
        </p:spPr>
        <p:txBody>
          <a:bodyPr wrap="square" rtlCol="0">
            <a:spAutoFit/>
          </a:bodyPr>
          <a:lstStyle/>
          <a:p>
            <a:r>
              <a:rPr lang="en-GB" sz="3200" b="1" dirty="0">
                <a:solidFill>
                  <a:srgbClr val="002863"/>
                </a:solidFill>
                <a:latin typeface="+mj-lt"/>
              </a:rPr>
              <a:t>Is ethical approval required at my site?</a:t>
            </a:r>
          </a:p>
          <a:p>
            <a:r>
              <a:rPr lang="en-GB" sz="2400" dirty="0">
                <a:solidFill>
                  <a:schemeClr val="accent3">
                    <a:lumMod val="60000"/>
                    <a:lumOff val="40000"/>
                  </a:schemeClr>
                </a:solidFill>
                <a:latin typeface="+mj-lt"/>
              </a:rPr>
              <a:t>No, REPACC is registered as a service evaluation and therefore does not require ethical approval.</a:t>
            </a:r>
            <a:endParaRPr lang="en-GB" sz="3200" dirty="0">
              <a:solidFill>
                <a:schemeClr val="accent3">
                  <a:lumMod val="60000"/>
                  <a:lumOff val="40000"/>
                </a:schemeClr>
              </a:solidFill>
              <a:latin typeface="+mj-lt"/>
            </a:endParaRPr>
          </a:p>
        </p:txBody>
      </p:sp>
    </p:spTree>
    <p:extLst>
      <p:ext uri="{BB962C8B-B14F-4D97-AF65-F5344CB8AC3E}">
        <p14:creationId xmlns:p14="http://schemas.microsoft.com/office/powerpoint/2010/main" val="252353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95BC-7C2F-EE64-53FF-472C78E7E1A9}"/>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59A2EDE-0902-ABF7-A1A1-10CA01380ED9}"/>
              </a:ext>
            </a:extLst>
          </p:cNvPr>
          <p:cNvPicPr>
            <a:picLocks noGrp="1" noChangeAspect="1"/>
          </p:cNvPicPr>
          <p:nvPr>
            <p:ph type="pic" sz="quarter" idx="20"/>
          </p:nvPr>
        </p:nvPicPr>
        <p:blipFill>
          <a:blip r:embed="rId3"/>
          <a:srcRect t="7718" b="7718"/>
          <a:stretch/>
        </p:blipFill>
        <p:spPr/>
      </p:pic>
      <p:sp>
        <p:nvSpPr>
          <p:cNvPr id="12" name="TextBox 11">
            <a:extLst>
              <a:ext uri="{FF2B5EF4-FFF2-40B4-BE49-F238E27FC236}">
                <a16:creationId xmlns:a16="http://schemas.microsoft.com/office/drawing/2014/main" id="{49A7D507-4985-1649-190D-4D4CCCBB4E5F}"/>
              </a:ext>
            </a:extLst>
          </p:cNvPr>
          <p:cNvSpPr txBox="1"/>
          <p:nvPr/>
        </p:nvSpPr>
        <p:spPr>
          <a:xfrm>
            <a:off x="1836427" y="504841"/>
            <a:ext cx="7197611" cy="769441"/>
          </a:xfrm>
          <a:prstGeom prst="rect">
            <a:avLst/>
          </a:prstGeom>
          <a:noFill/>
        </p:spPr>
        <p:txBody>
          <a:bodyPr wrap="none" rtlCol="0">
            <a:spAutoFit/>
          </a:bodyPr>
          <a:lstStyle/>
          <a:p>
            <a:r>
              <a:rPr lang="en-GB" sz="4400" b="1" dirty="0">
                <a:solidFill>
                  <a:srgbClr val="002863"/>
                </a:solidFill>
                <a:latin typeface="+mj-lt"/>
              </a:rPr>
              <a:t>Frequently Asked Questions</a:t>
            </a:r>
          </a:p>
        </p:txBody>
      </p:sp>
      <p:sp>
        <p:nvSpPr>
          <p:cNvPr id="13" name="Rectangle: Rounded Corners 12">
            <a:extLst>
              <a:ext uri="{FF2B5EF4-FFF2-40B4-BE49-F238E27FC236}">
                <a16:creationId xmlns:a16="http://schemas.microsoft.com/office/drawing/2014/main" id="{2E00D44F-6BC0-6877-587E-1BF75E45548C}"/>
              </a:ext>
            </a:extLst>
          </p:cNvPr>
          <p:cNvSpPr/>
          <p:nvPr/>
        </p:nvSpPr>
        <p:spPr>
          <a:xfrm>
            <a:off x="1458370"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475EA19-EDAF-0F2A-C0FB-E26C2EBA593D}"/>
              </a:ext>
            </a:extLst>
          </p:cNvPr>
          <p:cNvSpPr txBox="1"/>
          <p:nvPr/>
        </p:nvSpPr>
        <p:spPr>
          <a:xfrm>
            <a:off x="1347163" y="1666041"/>
            <a:ext cx="10774816" cy="2554545"/>
          </a:xfrm>
          <a:prstGeom prst="rect">
            <a:avLst/>
          </a:prstGeom>
          <a:noFill/>
        </p:spPr>
        <p:txBody>
          <a:bodyPr wrap="square" rtlCol="0">
            <a:spAutoFit/>
          </a:bodyPr>
          <a:lstStyle/>
          <a:p>
            <a:r>
              <a:rPr lang="en-GB" sz="3200" b="1" dirty="0">
                <a:solidFill>
                  <a:srgbClr val="002863"/>
                </a:solidFill>
                <a:latin typeface="+mj-lt"/>
              </a:rPr>
              <a:t>Is patient consent required to collect the data?</a:t>
            </a:r>
          </a:p>
          <a:p>
            <a:r>
              <a:rPr lang="en-GB" sz="2400" dirty="0">
                <a:solidFill>
                  <a:schemeClr val="accent3">
                    <a:lumMod val="60000"/>
                    <a:lumOff val="40000"/>
                  </a:schemeClr>
                </a:solidFill>
                <a:latin typeface="+mj-lt"/>
              </a:rPr>
              <a:t>No, this project is being run as a service evaluation. All recorded information is anonymised, and personally identifiable information will only be accessed by the direct care team, therefore, patient consent will not be sought. Local investigators are not required to have completed Good Clinical Practice (GCP) certification.</a:t>
            </a:r>
            <a:endParaRPr lang="en-GB" sz="3200" b="1" dirty="0">
              <a:solidFill>
                <a:srgbClr val="002863"/>
              </a:solidFill>
              <a:latin typeface="+mj-lt"/>
            </a:endParaRPr>
          </a:p>
          <a:p>
            <a:endParaRPr lang="en-GB" sz="3200" dirty="0">
              <a:solidFill>
                <a:schemeClr val="accent3">
                  <a:lumMod val="60000"/>
                  <a:lumOff val="40000"/>
                </a:schemeClr>
              </a:solidFill>
              <a:latin typeface="+mj-lt"/>
            </a:endParaRPr>
          </a:p>
        </p:txBody>
      </p:sp>
      <p:sp>
        <p:nvSpPr>
          <p:cNvPr id="4" name="TextBox 3">
            <a:extLst>
              <a:ext uri="{FF2B5EF4-FFF2-40B4-BE49-F238E27FC236}">
                <a16:creationId xmlns:a16="http://schemas.microsoft.com/office/drawing/2014/main" id="{4F741B14-7E93-BDCA-0653-095DF2D882F4}"/>
              </a:ext>
            </a:extLst>
          </p:cNvPr>
          <p:cNvSpPr txBox="1"/>
          <p:nvPr/>
        </p:nvSpPr>
        <p:spPr>
          <a:xfrm>
            <a:off x="1347163" y="3921724"/>
            <a:ext cx="10774816" cy="2431435"/>
          </a:xfrm>
          <a:prstGeom prst="rect">
            <a:avLst/>
          </a:prstGeom>
          <a:noFill/>
        </p:spPr>
        <p:txBody>
          <a:bodyPr wrap="square" rtlCol="0">
            <a:spAutoFit/>
          </a:bodyPr>
          <a:lstStyle/>
          <a:p>
            <a:r>
              <a:rPr lang="en-GB" sz="3200" b="1" dirty="0">
                <a:solidFill>
                  <a:srgbClr val="002863"/>
                </a:solidFill>
                <a:latin typeface="+mj-lt"/>
              </a:rPr>
              <a:t>How will data be stored and shared?</a:t>
            </a:r>
          </a:p>
          <a:p>
            <a:r>
              <a:rPr lang="en-GB" sz="2400" dirty="0">
                <a:solidFill>
                  <a:schemeClr val="accent3">
                    <a:lumMod val="60000"/>
                    <a:lumOff val="40000"/>
                  </a:schemeClr>
                </a:solidFill>
                <a:latin typeface="+mj-lt"/>
              </a:rPr>
              <a:t>Anonymised data will be shared between NHS email accounts only. No personally identifiable information will be recorded, however documentation linking hospital to study IDs should be stored on encrypted drives as specified in the protocol. Please refer to the protocol and data collection guide for a full description of our information governance measures.</a:t>
            </a:r>
            <a:endParaRPr lang="en-GB" sz="3200" dirty="0">
              <a:solidFill>
                <a:schemeClr val="accent3">
                  <a:lumMod val="60000"/>
                  <a:lumOff val="40000"/>
                </a:schemeClr>
              </a:solidFill>
              <a:latin typeface="+mj-lt"/>
            </a:endParaRPr>
          </a:p>
        </p:txBody>
      </p:sp>
    </p:spTree>
    <p:extLst>
      <p:ext uri="{BB962C8B-B14F-4D97-AF65-F5344CB8AC3E}">
        <p14:creationId xmlns:p14="http://schemas.microsoft.com/office/powerpoint/2010/main" val="239367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A565F-F951-3345-8917-BD90EB6A1ADB}"/>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45793B0-3D93-3287-6369-5A7EC383C6A6}"/>
              </a:ext>
            </a:extLst>
          </p:cNvPr>
          <p:cNvPicPr>
            <a:picLocks noGrp="1" noChangeAspect="1"/>
          </p:cNvPicPr>
          <p:nvPr>
            <p:ph type="pic" sz="quarter" idx="20"/>
          </p:nvPr>
        </p:nvPicPr>
        <p:blipFill>
          <a:blip r:embed="rId3"/>
          <a:srcRect t="7718" b="7718"/>
          <a:stretch/>
        </p:blipFill>
        <p:spPr/>
      </p:pic>
      <p:sp>
        <p:nvSpPr>
          <p:cNvPr id="12" name="TextBox 11">
            <a:extLst>
              <a:ext uri="{FF2B5EF4-FFF2-40B4-BE49-F238E27FC236}">
                <a16:creationId xmlns:a16="http://schemas.microsoft.com/office/drawing/2014/main" id="{0CAF3434-B6CF-1781-755F-63BE0A32646F}"/>
              </a:ext>
            </a:extLst>
          </p:cNvPr>
          <p:cNvSpPr txBox="1"/>
          <p:nvPr/>
        </p:nvSpPr>
        <p:spPr>
          <a:xfrm>
            <a:off x="1836427" y="504841"/>
            <a:ext cx="7197611" cy="769441"/>
          </a:xfrm>
          <a:prstGeom prst="rect">
            <a:avLst/>
          </a:prstGeom>
          <a:noFill/>
        </p:spPr>
        <p:txBody>
          <a:bodyPr wrap="none" rtlCol="0">
            <a:spAutoFit/>
          </a:bodyPr>
          <a:lstStyle/>
          <a:p>
            <a:r>
              <a:rPr lang="en-GB" sz="4400" b="1" dirty="0">
                <a:solidFill>
                  <a:srgbClr val="002863"/>
                </a:solidFill>
                <a:latin typeface="+mj-lt"/>
              </a:rPr>
              <a:t>Frequently Asked Questions</a:t>
            </a:r>
          </a:p>
        </p:txBody>
      </p:sp>
      <p:sp>
        <p:nvSpPr>
          <p:cNvPr id="13" name="Rectangle: Rounded Corners 12">
            <a:extLst>
              <a:ext uri="{FF2B5EF4-FFF2-40B4-BE49-F238E27FC236}">
                <a16:creationId xmlns:a16="http://schemas.microsoft.com/office/drawing/2014/main" id="{6E3DF3C8-8111-C842-7395-C52B107E77CC}"/>
              </a:ext>
            </a:extLst>
          </p:cNvPr>
          <p:cNvSpPr/>
          <p:nvPr/>
        </p:nvSpPr>
        <p:spPr>
          <a:xfrm>
            <a:off x="1458370"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C1B388F-BE2A-D10E-7E50-55654DC6D581}"/>
              </a:ext>
            </a:extLst>
          </p:cNvPr>
          <p:cNvSpPr txBox="1"/>
          <p:nvPr/>
        </p:nvSpPr>
        <p:spPr>
          <a:xfrm>
            <a:off x="1347163" y="1666041"/>
            <a:ext cx="10774816" cy="2677656"/>
          </a:xfrm>
          <a:prstGeom prst="rect">
            <a:avLst/>
          </a:prstGeom>
          <a:noFill/>
        </p:spPr>
        <p:txBody>
          <a:bodyPr wrap="square" rtlCol="0">
            <a:spAutoFit/>
          </a:bodyPr>
          <a:lstStyle/>
          <a:p>
            <a:r>
              <a:rPr lang="en-GB" sz="3200" b="1" dirty="0">
                <a:solidFill>
                  <a:srgbClr val="002863"/>
                </a:solidFill>
                <a:latin typeface="+mj-lt"/>
              </a:rPr>
              <a:t>My hospital doesn’t have a PACU/OIR, can I still </a:t>
            </a:r>
            <a:br>
              <a:rPr lang="en-GB" sz="3200" b="1" dirty="0">
                <a:solidFill>
                  <a:srgbClr val="002863"/>
                </a:solidFill>
                <a:latin typeface="+mj-lt"/>
              </a:rPr>
            </a:br>
            <a:r>
              <a:rPr lang="en-GB" sz="3200" b="1" dirty="0">
                <a:solidFill>
                  <a:srgbClr val="002863"/>
                </a:solidFill>
                <a:latin typeface="+mj-lt"/>
              </a:rPr>
              <a:t>be involved?</a:t>
            </a:r>
            <a:br>
              <a:rPr lang="en-GB" sz="3200" b="1" dirty="0">
                <a:solidFill>
                  <a:srgbClr val="002863"/>
                </a:solidFill>
                <a:latin typeface="+mj-lt"/>
              </a:rPr>
            </a:br>
            <a:r>
              <a:rPr lang="en-GB" sz="2400" dirty="0">
                <a:solidFill>
                  <a:schemeClr val="accent3">
                    <a:lumMod val="60000"/>
                    <a:lumOff val="40000"/>
                  </a:schemeClr>
                </a:solidFill>
                <a:latin typeface="+mj-lt"/>
              </a:rPr>
              <a:t>Absolutely! We are interested in seeing what happens in hospitals with and without these models of care. Our analysis will be much more interesting if we can compare sites without these units to those that have them.</a:t>
            </a:r>
            <a:endParaRPr lang="en-GB" sz="3200" b="1" dirty="0">
              <a:solidFill>
                <a:srgbClr val="002863"/>
              </a:solidFill>
              <a:latin typeface="+mj-lt"/>
            </a:endParaRPr>
          </a:p>
          <a:p>
            <a:endParaRPr lang="en-GB" sz="3200" dirty="0">
              <a:solidFill>
                <a:schemeClr val="accent3">
                  <a:lumMod val="60000"/>
                  <a:lumOff val="40000"/>
                </a:schemeClr>
              </a:solidFill>
              <a:latin typeface="+mj-lt"/>
            </a:endParaRPr>
          </a:p>
        </p:txBody>
      </p:sp>
      <p:sp>
        <p:nvSpPr>
          <p:cNvPr id="4" name="TextBox 3">
            <a:extLst>
              <a:ext uri="{FF2B5EF4-FFF2-40B4-BE49-F238E27FC236}">
                <a16:creationId xmlns:a16="http://schemas.microsoft.com/office/drawing/2014/main" id="{F19A1B02-6057-5F98-05AF-DF3D124FE4C7}"/>
              </a:ext>
            </a:extLst>
          </p:cNvPr>
          <p:cNvSpPr txBox="1"/>
          <p:nvPr/>
        </p:nvSpPr>
        <p:spPr>
          <a:xfrm>
            <a:off x="1347163" y="4078397"/>
            <a:ext cx="10774816" cy="2185214"/>
          </a:xfrm>
          <a:prstGeom prst="rect">
            <a:avLst/>
          </a:prstGeom>
          <a:noFill/>
        </p:spPr>
        <p:txBody>
          <a:bodyPr wrap="square" rtlCol="0">
            <a:spAutoFit/>
          </a:bodyPr>
          <a:lstStyle/>
          <a:p>
            <a:r>
              <a:rPr lang="en-GB" sz="3200" b="1" dirty="0">
                <a:solidFill>
                  <a:srgbClr val="002863"/>
                </a:solidFill>
                <a:latin typeface="+mj-lt"/>
              </a:rPr>
              <a:t>My hospital only uses paper notes, how do I approach the data collection process?</a:t>
            </a:r>
          </a:p>
          <a:p>
            <a:r>
              <a:rPr lang="en-GB" sz="2400" dirty="0">
                <a:solidFill>
                  <a:schemeClr val="accent3">
                    <a:lumMod val="60000"/>
                    <a:lumOff val="40000"/>
                  </a:schemeClr>
                </a:solidFill>
                <a:latin typeface="+mj-lt"/>
              </a:rPr>
              <a:t>We have provided some tips on how to approach this in our site setup guide. The main modification is to perform all of the note appraisal at the same time, which means several stages the data collection process are performed in tandem.</a:t>
            </a:r>
            <a:endParaRPr lang="en-GB" sz="3200" dirty="0">
              <a:solidFill>
                <a:schemeClr val="accent3">
                  <a:lumMod val="60000"/>
                  <a:lumOff val="40000"/>
                </a:schemeClr>
              </a:solidFill>
              <a:latin typeface="+mj-lt"/>
            </a:endParaRPr>
          </a:p>
        </p:txBody>
      </p:sp>
    </p:spTree>
    <p:extLst>
      <p:ext uri="{BB962C8B-B14F-4D97-AF65-F5344CB8AC3E}">
        <p14:creationId xmlns:p14="http://schemas.microsoft.com/office/powerpoint/2010/main" val="299243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room with beds and medical equipment&#10;&#10;Description automatically generated">
            <a:extLst>
              <a:ext uri="{FF2B5EF4-FFF2-40B4-BE49-F238E27FC236}">
                <a16:creationId xmlns:a16="http://schemas.microsoft.com/office/drawing/2014/main" id="{F5333C34-B9EA-E47F-6A79-0A160D907386}"/>
              </a:ext>
            </a:extLst>
          </p:cNvPr>
          <p:cNvPicPr>
            <a:picLocks noGrp="1" noChangeAspect="1"/>
          </p:cNvPicPr>
          <p:nvPr>
            <p:ph type="pic" sz="quarter" idx="20"/>
          </p:nvPr>
        </p:nvPicPr>
        <p:blipFill>
          <a:blip r:embed="rId3"/>
          <a:srcRect t="6992" b="6992"/>
          <a:stretch>
            <a:fillRect/>
          </a:stretch>
        </p:blipFill>
        <p:spPr/>
      </p:pic>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4372672" cy="769441"/>
          </a:xfrm>
          <a:prstGeom prst="rect">
            <a:avLst/>
          </a:prstGeom>
          <a:noFill/>
        </p:spPr>
        <p:txBody>
          <a:bodyPr wrap="none" rtlCol="0">
            <a:spAutoFit/>
          </a:bodyPr>
          <a:lstStyle/>
          <a:p>
            <a:r>
              <a:rPr lang="en-GB" sz="4400" b="1" dirty="0">
                <a:solidFill>
                  <a:srgbClr val="002863"/>
                </a:solidFill>
                <a:latin typeface="+mj-lt"/>
              </a:rPr>
              <a:t>What is REPACC?</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8" y="1595178"/>
            <a:ext cx="8443398" cy="1077218"/>
          </a:xfrm>
          <a:prstGeom prst="rect">
            <a:avLst/>
          </a:prstGeom>
          <a:noFill/>
        </p:spPr>
        <p:txBody>
          <a:bodyPr wrap="square" rtlCol="0">
            <a:spAutoFit/>
          </a:bodyPr>
          <a:lstStyle/>
          <a:p>
            <a:r>
              <a:rPr lang="en-GB" sz="3200" dirty="0">
                <a:solidFill>
                  <a:schemeClr val="accent3">
                    <a:lumMod val="60000"/>
                    <a:lumOff val="40000"/>
                  </a:schemeClr>
                </a:solidFill>
                <a:latin typeface="+mj-lt"/>
              </a:rPr>
              <a:t>REPACC is a retrospective multi-centre </a:t>
            </a:r>
            <a:br>
              <a:rPr lang="en-GB" sz="3200" dirty="0">
                <a:solidFill>
                  <a:schemeClr val="accent3">
                    <a:lumMod val="60000"/>
                    <a:lumOff val="40000"/>
                  </a:schemeClr>
                </a:solidFill>
                <a:latin typeface="+mj-lt"/>
              </a:rPr>
            </a:br>
            <a:r>
              <a:rPr lang="en-GB" sz="3200" dirty="0">
                <a:solidFill>
                  <a:schemeClr val="accent3">
                    <a:lumMod val="60000"/>
                    <a:lumOff val="40000"/>
                  </a:schemeClr>
                </a:solidFill>
                <a:latin typeface="+mj-lt"/>
              </a:rPr>
              <a:t>service evaluation with </a:t>
            </a:r>
            <a:r>
              <a:rPr lang="en-GB" sz="3200" dirty="0">
                <a:solidFill>
                  <a:schemeClr val="accent3">
                    <a:lumMod val="60000"/>
                    <a:lumOff val="40000"/>
                  </a:schemeClr>
                </a:solidFill>
                <a:latin typeface="Aptos Display" panose="020B0004020202020204" pitchFamily="34" charset="0"/>
              </a:rPr>
              <a:t>3</a:t>
            </a:r>
            <a:r>
              <a:rPr lang="en-GB" sz="3200" dirty="0">
                <a:solidFill>
                  <a:schemeClr val="accent3">
                    <a:lumMod val="60000"/>
                    <a:lumOff val="40000"/>
                  </a:schemeClr>
                </a:solidFill>
                <a:latin typeface="+mj-lt"/>
              </a:rPr>
              <a:t> main objectives</a:t>
            </a:r>
          </a:p>
        </p:txBody>
      </p:sp>
      <p:sp>
        <p:nvSpPr>
          <p:cNvPr id="15" name="Rectangle: Rounded Corners 14">
            <a:extLst>
              <a:ext uri="{FF2B5EF4-FFF2-40B4-BE49-F238E27FC236}">
                <a16:creationId xmlns:a16="http://schemas.microsoft.com/office/drawing/2014/main" id="{0DE87B0C-7961-0B77-848F-B66CEB5230AF}"/>
              </a:ext>
            </a:extLst>
          </p:cNvPr>
          <p:cNvSpPr/>
          <p:nvPr/>
        </p:nvSpPr>
        <p:spPr>
          <a:xfrm>
            <a:off x="1591283" y="3247888"/>
            <a:ext cx="3033875" cy="3033875"/>
          </a:xfrm>
          <a:prstGeom prst="roundRect">
            <a:avLst/>
          </a:prstGeom>
          <a:solidFill>
            <a:srgbClr val="002863"/>
          </a:solidFill>
          <a:ln w="76200">
            <a:solidFill>
              <a:srgbClr val="00B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chemeClr val="bg1"/>
                </a:solidFill>
                <a:latin typeface="+mj-lt"/>
              </a:rPr>
              <a:t>To describe the current models of enhanced perioperative care within the UK</a:t>
            </a:r>
          </a:p>
        </p:txBody>
      </p:sp>
      <p:sp>
        <p:nvSpPr>
          <p:cNvPr id="16" name="Rectangle: Rounded Corners 15">
            <a:extLst>
              <a:ext uri="{FF2B5EF4-FFF2-40B4-BE49-F238E27FC236}">
                <a16:creationId xmlns:a16="http://schemas.microsoft.com/office/drawing/2014/main" id="{759AE2CD-8C13-4BC7-007D-F3E02C21F327}"/>
              </a:ext>
            </a:extLst>
          </p:cNvPr>
          <p:cNvSpPr/>
          <p:nvPr/>
        </p:nvSpPr>
        <p:spPr>
          <a:xfrm>
            <a:off x="4965353" y="3247888"/>
            <a:ext cx="3033875" cy="3033875"/>
          </a:xfrm>
          <a:prstGeom prst="roundRect">
            <a:avLst/>
          </a:prstGeom>
          <a:solidFill>
            <a:srgbClr val="002863"/>
          </a:solidFill>
          <a:ln w="76200">
            <a:solidFill>
              <a:srgbClr val="43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chemeClr val="bg1"/>
                </a:solidFill>
                <a:latin typeface="+mj-lt"/>
              </a:rPr>
              <a:t>To identify the organisational factors associated with of on-the-day cancellation</a:t>
            </a:r>
          </a:p>
        </p:txBody>
      </p:sp>
      <p:sp>
        <p:nvSpPr>
          <p:cNvPr id="17" name="Rectangle: Rounded Corners 16">
            <a:extLst>
              <a:ext uri="{FF2B5EF4-FFF2-40B4-BE49-F238E27FC236}">
                <a16:creationId xmlns:a16="http://schemas.microsoft.com/office/drawing/2014/main" id="{CA8EC839-2D2A-123F-D35B-29AB9454BDFD}"/>
              </a:ext>
            </a:extLst>
          </p:cNvPr>
          <p:cNvSpPr/>
          <p:nvPr/>
        </p:nvSpPr>
        <p:spPr>
          <a:xfrm>
            <a:off x="8339423" y="3247888"/>
            <a:ext cx="3033875" cy="3033875"/>
          </a:xfrm>
          <a:prstGeom prst="roundRect">
            <a:avLst/>
          </a:prstGeom>
          <a:solidFill>
            <a:srgbClr val="002863"/>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chemeClr val="bg1"/>
                </a:solidFill>
                <a:latin typeface="+mj-lt"/>
              </a:rPr>
              <a:t>To assess the </a:t>
            </a:r>
            <a:br>
              <a:rPr lang="en-GB" sz="2300" b="1" dirty="0">
                <a:solidFill>
                  <a:schemeClr val="bg1"/>
                </a:solidFill>
                <a:latin typeface="+mj-lt"/>
              </a:rPr>
            </a:br>
            <a:r>
              <a:rPr lang="en-GB" sz="2300" b="1" dirty="0">
                <a:solidFill>
                  <a:schemeClr val="bg1"/>
                </a:solidFill>
                <a:latin typeface="+mj-lt"/>
              </a:rPr>
              <a:t>effect of different models of enhanced care on measures of organisational efficiency</a:t>
            </a:r>
          </a:p>
        </p:txBody>
      </p:sp>
      <p:sp>
        <p:nvSpPr>
          <p:cNvPr id="19" name="Oval 18">
            <a:extLst>
              <a:ext uri="{FF2B5EF4-FFF2-40B4-BE49-F238E27FC236}">
                <a16:creationId xmlns:a16="http://schemas.microsoft.com/office/drawing/2014/main" id="{3CFE9B61-349C-4738-D151-F27A763D582E}"/>
              </a:ext>
            </a:extLst>
          </p:cNvPr>
          <p:cNvSpPr/>
          <p:nvPr/>
        </p:nvSpPr>
        <p:spPr>
          <a:xfrm>
            <a:off x="1362862" y="3003697"/>
            <a:ext cx="829340" cy="829340"/>
          </a:xfrm>
          <a:prstGeom prst="ellipse">
            <a:avLst/>
          </a:prstGeom>
          <a:solidFill>
            <a:schemeClr val="bg1"/>
          </a:solidFill>
          <a:ln w="76200">
            <a:solidFill>
              <a:srgbClr val="00B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863"/>
                </a:solidFill>
                <a:latin typeface="ADLaM Display" panose="02010000000000000000" pitchFamily="2" charset="0"/>
                <a:ea typeface="ADLaM Display" panose="02010000000000000000" pitchFamily="2" charset="0"/>
                <a:cs typeface="ADLaM Display" panose="02010000000000000000" pitchFamily="2" charset="0"/>
              </a:rPr>
              <a:t>1</a:t>
            </a:r>
            <a:endParaRPr lang="en-GB" b="1" dirty="0">
              <a:solidFill>
                <a:srgbClr val="002863"/>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20" name="Oval 19">
            <a:extLst>
              <a:ext uri="{FF2B5EF4-FFF2-40B4-BE49-F238E27FC236}">
                <a16:creationId xmlns:a16="http://schemas.microsoft.com/office/drawing/2014/main" id="{DCA4C792-C9CC-4954-2F65-F3E274830411}"/>
              </a:ext>
            </a:extLst>
          </p:cNvPr>
          <p:cNvSpPr/>
          <p:nvPr/>
        </p:nvSpPr>
        <p:spPr>
          <a:xfrm>
            <a:off x="4747461" y="3003697"/>
            <a:ext cx="829340" cy="829340"/>
          </a:xfrm>
          <a:prstGeom prst="ellipse">
            <a:avLst/>
          </a:prstGeom>
          <a:solidFill>
            <a:schemeClr val="bg1"/>
          </a:solidFill>
          <a:ln w="76200">
            <a:solidFill>
              <a:srgbClr val="43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863"/>
                </a:solidFill>
                <a:latin typeface="ADLaM Display" panose="02010000000000000000" pitchFamily="2" charset="0"/>
                <a:ea typeface="ADLaM Display" panose="02010000000000000000" pitchFamily="2" charset="0"/>
                <a:cs typeface="ADLaM Display" panose="02010000000000000000" pitchFamily="2" charset="0"/>
              </a:rPr>
              <a:t>2</a:t>
            </a:r>
            <a:endParaRPr lang="en-GB" b="1" dirty="0">
              <a:solidFill>
                <a:srgbClr val="002863"/>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21" name="Oval 20">
            <a:extLst>
              <a:ext uri="{FF2B5EF4-FFF2-40B4-BE49-F238E27FC236}">
                <a16:creationId xmlns:a16="http://schemas.microsoft.com/office/drawing/2014/main" id="{E0531F75-ABEA-B003-292D-690461B5E0C1}"/>
              </a:ext>
            </a:extLst>
          </p:cNvPr>
          <p:cNvSpPr/>
          <p:nvPr/>
        </p:nvSpPr>
        <p:spPr>
          <a:xfrm>
            <a:off x="8121427" y="3003697"/>
            <a:ext cx="829340" cy="829340"/>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863"/>
                </a:solidFill>
                <a:latin typeface="ADLaM Display" panose="02010000000000000000" pitchFamily="2" charset="0"/>
                <a:ea typeface="ADLaM Display" panose="02010000000000000000" pitchFamily="2" charset="0"/>
                <a:cs typeface="ADLaM Display" panose="02010000000000000000" pitchFamily="2" charset="0"/>
              </a:rPr>
              <a:t>3</a:t>
            </a:r>
            <a:endParaRPr lang="en-GB" b="1" dirty="0">
              <a:solidFill>
                <a:srgbClr val="002863"/>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75347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6550191" cy="769441"/>
          </a:xfrm>
          <a:prstGeom prst="rect">
            <a:avLst/>
          </a:prstGeom>
          <a:noFill/>
        </p:spPr>
        <p:txBody>
          <a:bodyPr wrap="none" rtlCol="0">
            <a:spAutoFit/>
          </a:bodyPr>
          <a:lstStyle/>
          <a:p>
            <a:r>
              <a:rPr lang="en-GB" sz="4400" b="1" dirty="0">
                <a:solidFill>
                  <a:srgbClr val="002863"/>
                </a:solidFill>
                <a:latin typeface="+mj-lt"/>
              </a:rPr>
              <a:t>Why are we studying this?</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8" y="1574210"/>
            <a:ext cx="8443398" cy="1569660"/>
          </a:xfrm>
          <a:prstGeom prst="rect">
            <a:avLst/>
          </a:prstGeom>
          <a:noFill/>
        </p:spPr>
        <p:txBody>
          <a:bodyPr wrap="square" rtlCol="0">
            <a:spAutoFit/>
          </a:bodyPr>
          <a:lstStyle/>
          <a:p>
            <a:r>
              <a:rPr lang="en-GB" sz="3200" dirty="0">
                <a:solidFill>
                  <a:schemeClr val="accent3">
                    <a:lumMod val="60000"/>
                    <a:lumOff val="40000"/>
                  </a:schemeClr>
                </a:solidFill>
                <a:latin typeface="+mj-lt"/>
              </a:rPr>
              <a:t>Surgical waiting lists are at an all-time high, </a:t>
            </a:r>
            <a:br>
              <a:rPr lang="en-GB" sz="3200" dirty="0">
                <a:solidFill>
                  <a:schemeClr val="accent3">
                    <a:lumMod val="60000"/>
                    <a:lumOff val="40000"/>
                  </a:schemeClr>
                </a:solidFill>
                <a:latin typeface="+mj-lt"/>
              </a:rPr>
            </a:br>
            <a:r>
              <a:rPr lang="en-GB" sz="3200" dirty="0">
                <a:solidFill>
                  <a:schemeClr val="accent3">
                    <a:lumMod val="60000"/>
                    <a:lumOff val="40000"/>
                  </a:schemeClr>
                </a:solidFill>
                <a:latin typeface="+mj-lt"/>
              </a:rPr>
              <a:t>yet there were still </a:t>
            </a:r>
            <a:r>
              <a:rPr lang="en-GB" sz="32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18,749</a:t>
            </a:r>
            <a:r>
              <a:rPr lang="en-GB" sz="3200" dirty="0">
                <a:solidFill>
                  <a:schemeClr val="accent3">
                    <a:lumMod val="60000"/>
                    <a:lumOff val="40000"/>
                  </a:schemeClr>
                </a:solidFill>
                <a:latin typeface="+mj-lt"/>
              </a:rPr>
              <a:t> surgeries cancelled between July and September 2023 in the UK</a:t>
            </a:r>
          </a:p>
        </p:txBody>
      </p:sp>
      <p:pic>
        <p:nvPicPr>
          <p:cNvPr id="2" name="Picture 2" descr="Waiting times for elective (non-urgent) treatment: referral to treatment  (RTT) | The King's Fund">
            <a:extLst>
              <a:ext uri="{FF2B5EF4-FFF2-40B4-BE49-F238E27FC236}">
                <a16:creationId xmlns:a16="http://schemas.microsoft.com/office/drawing/2014/main" id="{38D57007-929B-00B4-6B13-2785238D8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982" y="3429000"/>
            <a:ext cx="4028085" cy="2908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ospital waiting list at 6.5 million in England - BBC News">
            <a:extLst>
              <a:ext uri="{FF2B5EF4-FFF2-40B4-BE49-F238E27FC236}">
                <a16:creationId xmlns:a16="http://schemas.microsoft.com/office/drawing/2014/main" id="{61864937-AD95-FCF4-1085-8465AEDEE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256" y="3429000"/>
            <a:ext cx="4135131" cy="2908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A group of surgeons in a operating room&#10;&#10;Description automatically generated">
            <a:extLst>
              <a:ext uri="{FF2B5EF4-FFF2-40B4-BE49-F238E27FC236}">
                <a16:creationId xmlns:a16="http://schemas.microsoft.com/office/drawing/2014/main" id="{62F17716-7EDC-3A33-7E77-B1F98B5236AA}"/>
              </a:ext>
            </a:extLst>
          </p:cNvPr>
          <p:cNvPicPr>
            <a:picLocks noGrp="1" noChangeAspect="1"/>
          </p:cNvPicPr>
          <p:nvPr>
            <p:ph type="pic" sz="quarter" idx="20"/>
          </p:nvPr>
        </p:nvPicPr>
        <p:blipFill>
          <a:blip r:embed="rId5"/>
          <a:srcRect t="9723" b="9723"/>
          <a:stretch>
            <a:fillRect/>
          </a:stretch>
        </p:blipFill>
        <p:spPr/>
      </p:pic>
    </p:spTree>
    <p:extLst>
      <p:ext uri="{BB962C8B-B14F-4D97-AF65-F5344CB8AC3E}">
        <p14:creationId xmlns:p14="http://schemas.microsoft.com/office/powerpoint/2010/main" val="191183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6550191" cy="769441"/>
          </a:xfrm>
          <a:prstGeom prst="rect">
            <a:avLst/>
          </a:prstGeom>
          <a:noFill/>
        </p:spPr>
        <p:txBody>
          <a:bodyPr wrap="none" rtlCol="0">
            <a:spAutoFit/>
          </a:bodyPr>
          <a:lstStyle/>
          <a:p>
            <a:r>
              <a:rPr lang="en-GB" sz="4400" b="1" dirty="0">
                <a:solidFill>
                  <a:srgbClr val="002863"/>
                </a:solidFill>
                <a:latin typeface="+mj-lt"/>
              </a:rPr>
              <a:t>Why are we studying this?</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230923" y="5173972"/>
            <a:ext cx="10761785" cy="1200329"/>
          </a:xfrm>
          <a:prstGeom prst="rect">
            <a:avLst/>
          </a:prstGeom>
          <a:noFill/>
        </p:spPr>
        <p:txBody>
          <a:bodyPr wrap="square" rtlCol="0">
            <a:spAutoFit/>
          </a:bodyPr>
          <a:lstStyle/>
          <a:p>
            <a:pPr algn="ctr"/>
            <a:r>
              <a:rPr lang="en-GB" sz="3600" b="1" dirty="0">
                <a:solidFill>
                  <a:schemeClr val="accent3">
                    <a:lumMod val="60000"/>
                    <a:lumOff val="40000"/>
                  </a:schemeClr>
                </a:solidFill>
                <a:latin typeface="+mj-lt"/>
              </a:rPr>
              <a:t>The question is, do </a:t>
            </a:r>
            <a:r>
              <a:rPr lang="en-GB" sz="3600" b="1" dirty="0">
                <a:solidFill>
                  <a:srgbClr val="00BCB6"/>
                </a:solidFill>
                <a:latin typeface="+mj-lt"/>
              </a:rPr>
              <a:t>enhanced care </a:t>
            </a:r>
            <a:r>
              <a:rPr lang="en-GB" sz="3600" b="1" dirty="0">
                <a:solidFill>
                  <a:schemeClr val="accent3">
                    <a:lumMod val="60000"/>
                    <a:lumOff val="40000"/>
                  </a:schemeClr>
                </a:solidFill>
                <a:latin typeface="+mj-lt"/>
              </a:rPr>
              <a:t>facilities perform </a:t>
            </a:r>
            <a:br>
              <a:rPr lang="en-GB" sz="3600" b="1" dirty="0">
                <a:solidFill>
                  <a:schemeClr val="accent3">
                    <a:lumMod val="60000"/>
                    <a:lumOff val="40000"/>
                  </a:schemeClr>
                </a:solidFill>
                <a:latin typeface="+mj-lt"/>
              </a:rPr>
            </a:br>
            <a:r>
              <a:rPr lang="en-GB" sz="3600" b="1" dirty="0">
                <a:solidFill>
                  <a:schemeClr val="accent3">
                    <a:lumMod val="60000"/>
                    <a:lumOff val="40000"/>
                  </a:schemeClr>
                </a:solidFill>
                <a:latin typeface="+mj-lt"/>
              </a:rPr>
              <a:t>the task they were designed to perform?</a:t>
            </a:r>
          </a:p>
        </p:txBody>
      </p:sp>
      <p:sp>
        <p:nvSpPr>
          <p:cNvPr id="5" name="Rectangle: Rounded Corners 4">
            <a:extLst>
              <a:ext uri="{FF2B5EF4-FFF2-40B4-BE49-F238E27FC236}">
                <a16:creationId xmlns:a16="http://schemas.microsoft.com/office/drawing/2014/main" id="{4284440A-647A-1971-2670-BE551B1D4BFE}"/>
              </a:ext>
            </a:extLst>
          </p:cNvPr>
          <p:cNvSpPr/>
          <p:nvPr/>
        </p:nvSpPr>
        <p:spPr>
          <a:xfrm>
            <a:off x="1655928" y="1770781"/>
            <a:ext cx="3473159" cy="3037787"/>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863"/>
                </a:solidFill>
                <a:latin typeface="+mj-lt"/>
              </a:rPr>
              <a:t>The requirement for a post-operative critical care bed predicts on the day cancellation (OR=</a:t>
            </a:r>
            <a:r>
              <a:rPr lang="en-GB" sz="2400" b="1"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2.92</a:t>
            </a:r>
            <a:r>
              <a:rPr lang="en-GB" sz="2400" b="1" dirty="0">
                <a:solidFill>
                  <a:srgbClr val="002863"/>
                </a:solidFill>
                <a:latin typeface="+mj-lt"/>
              </a:rPr>
              <a:t>)</a:t>
            </a:r>
          </a:p>
        </p:txBody>
      </p:sp>
      <p:sp>
        <p:nvSpPr>
          <p:cNvPr id="21" name="TextBox 20">
            <a:extLst>
              <a:ext uri="{FF2B5EF4-FFF2-40B4-BE49-F238E27FC236}">
                <a16:creationId xmlns:a16="http://schemas.microsoft.com/office/drawing/2014/main" id="{F79A7E02-58A1-9A30-B696-4018FA5935DB}"/>
              </a:ext>
            </a:extLst>
          </p:cNvPr>
          <p:cNvSpPr txBox="1"/>
          <p:nvPr/>
        </p:nvSpPr>
        <p:spPr>
          <a:xfrm>
            <a:off x="5303648" y="2992981"/>
            <a:ext cx="6550191" cy="1938992"/>
          </a:xfrm>
          <a:prstGeom prst="rect">
            <a:avLst/>
          </a:prstGeom>
          <a:noFill/>
        </p:spPr>
        <p:txBody>
          <a:bodyPr wrap="square">
            <a:spAutoFit/>
          </a:bodyPr>
          <a:lstStyle/>
          <a:p>
            <a:pPr algn="ctr"/>
            <a:r>
              <a:rPr lang="en-GB" sz="2400" b="1" dirty="0">
                <a:solidFill>
                  <a:srgbClr val="00BCB6"/>
                </a:solidFill>
                <a:latin typeface="+mj-lt"/>
              </a:rPr>
              <a:t>Enhanced care </a:t>
            </a:r>
            <a:r>
              <a:rPr lang="en-GB" sz="2400" b="1" dirty="0">
                <a:solidFill>
                  <a:srgbClr val="002863"/>
                </a:solidFill>
                <a:latin typeface="+mj-lt"/>
              </a:rPr>
              <a:t>facilities (</a:t>
            </a:r>
            <a:r>
              <a:rPr lang="en-GB" sz="2400" b="1" dirty="0">
                <a:solidFill>
                  <a:schemeClr val="accent4"/>
                </a:solidFill>
                <a:latin typeface="+mj-lt"/>
              </a:rPr>
              <a:t>PACU</a:t>
            </a:r>
            <a:r>
              <a:rPr lang="en-GB" sz="2400" b="1" dirty="0">
                <a:solidFill>
                  <a:srgbClr val="002863"/>
                </a:solidFill>
                <a:latin typeface="+mj-lt"/>
              </a:rPr>
              <a:t>/</a:t>
            </a:r>
            <a:r>
              <a:rPr lang="en-GB" sz="2400" b="1" dirty="0">
                <a:solidFill>
                  <a:srgbClr val="43D7FF"/>
                </a:solidFill>
                <a:latin typeface="+mj-lt"/>
              </a:rPr>
              <a:t>OIR</a:t>
            </a:r>
            <a:r>
              <a:rPr lang="en-GB" sz="2400" b="1" dirty="0">
                <a:solidFill>
                  <a:srgbClr val="002863"/>
                </a:solidFill>
                <a:latin typeface="+mj-lt"/>
              </a:rPr>
              <a:t>) were designed to relieve pressure on critical care, in part to address this issue, but hospitals with these units are associated with higher cancellation rates (OR=</a:t>
            </a:r>
            <a:r>
              <a:rPr lang="en-GB" sz="2400" b="1"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1.62</a:t>
            </a:r>
            <a:r>
              <a:rPr lang="en-GB" sz="2400" b="1" dirty="0">
                <a:solidFill>
                  <a:srgbClr val="002863"/>
                </a:solidFill>
                <a:latin typeface="+mj-lt"/>
              </a:rPr>
              <a:t>)</a:t>
            </a:r>
          </a:p>
        </p:txBody>
      </p:sp>
      <p:pic>
        <p:nvPicPr>
          <p:cNvPr id="25" name="Graphic 24" descr="Inpatient with solid fill">
            <a:extLst>
              <a:ext uri="{FF2B5EF4-FFF2-40B4-BE49-F238E27FC236}">
                <a16:creationId xmlns:a16="http://schemas.microsoft.com/office/drawing/2014/main" id="{FD81653E-1F47-75EE-5746-4587553AED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2386" y="1465354"/>
            <a:ext cx="1619915" cy="1619915"/>
          </a:xfrm>
          <a:prstGeom prst="rect">
            <a:avLst/>
          </a:prstGeom>
        </p:spPr>
      </p:pic>
      <p:pic>
        <p:nvPicPr>
          <p:cNvPr id="26" name="Graphic 25" descr="Inpatient with solid fill">
            <a:extLst>
              <a:ext uri="{FF2B5EF4-FFF2-40B4-BE49-F238E27FC236}">
                <a16:creationId xmlns:a16="http://schemas.microsoft.com/office/drawing/2014/main" id="{35931611-C362-0E0B-D4E6-4F96FBEE99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2128" y="1466681"/>
            <a:ext cx="1619915" cy="1619915"/>
          </a:xfrm>
          <a:prstGeom prst="rect">
            <a:avLst/>
          </a:prstGeom>
        </p:spPr>
      </p:pic>
      <p:pic>
        <p:nvPicPr>
          <p:cNvPr id="27" name="Graphic 26" descr="Inpatient with solid fill">
            <a:extLst>
              <a:ext uri="{FF2B5EF4-FFF2-40B4-BE49-F238E27FC236}">
                <a16:creationId xmlns:a16="http://schemas.microsoft.com/office/drawing/2014/main" id="{7BEF4805-B35A-E79B-3625-805CDA4CFE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61870" y="1465354"/>
            <a:ext cx="1619915" cy="1619915"/>
          </a:xfrm>
          <a:prstGeom prst="rect">
            <a:avLst/>
          </a:prstGeom>
        </p:spPr>
      </p:pic>
      <p:pic>
        <p:nvPicPr>
          <p:cNvPr id="35" name="Picture Placeholder 34" descr="A room with a bed and monitors&#10;&#10;Description automatically generated">
            <a:extLst>
              <a:ext uri="{FF2B5EF4-FFF2-40B4-BE49-F238E27FC236}">
                <a16:creationId xmlns:a16="http://schemas.microsoft.com/office/drawing/2014/main" id="{0E5A832E-CD04-0B4E-58E1-F96E8877C4EC}"/>
              </a:ext>
            </a:extLst>
          </p:cNvPr>
          <p:cNvPicPr>
            <a:picLocks noGrp="1" noChangeAspect="1"/>
          </p:cNvPicPr>
          <p:nvPr>
            <p:ph type="pic" sz="quarter" idx="20"/>
          </p:nvPr>
        </p:nvPicPr>
        <p:blipFill>
          <a:blip r:embed="rId9"/>
          <a:srcRect t="13634" b="13634"/>
          <a:stretch>
            <a:fillRect/>
          </a:stretch>
        </p:blipFill>
        <p:spPr/>
      </p:pic>
    </p:spTree>
    <p:extLst>
      <p:ext uri="{BB962C8B-B14F-4D97-AF65-F5344CB8AC3E}">
        <p14:creationId xmlns:p14="http://schemas.microsoft.com/office/powerpoint/2010/main" val="358588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6966972" cy="769441"/>
          </a:xfrm>
          <a:prstGeom prst="rect">
            <a:avLst/>
          </a:prstGeom>
          <a:noFill/>
        </p:spPr>
        <p:txBody>
          <a:bodyPr wrap="none" rtlCol="0">
            <a:spAutoFit/>
          </a:bodyPr>
          <a:lstStyle/>
          <a:p>
            <a:r>
              <a:rPr lang="en-GB" sz="4400" b="1" dirty="0">
                <a:solidFill>
                  <a:srgbClr val="002863"/>
                </a:solidFill>
                <a:latin typeface="+mj-lt"/>
              </a:rPr>
              <a:t>Why are we asking for help?</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8" y="1609770"/>
            <a:ext cx="8443398" cy="2062103"/>
          </a:xfrm>
          <a:prstGeom prst="rect">
            <a:avLst/>
          </a:prstGeom>
          <a:noFill/>
        </p:spPr>
        <p:txBody>
          <a:bodyPr wrap="square" rtlCol="0">
            <a:spAutoFit/>
          </a:bodyPr>
          <a:lstStyle/>
          <a:p>
            <a:r>
              <a:rPr lang="en-GB" sz="2800" dirty="0">
                <a:solidFill>
                  <a:schemeClr val="accent3">
                    <a:lumMod val="60000"/>
                    <a:lumOff val="40000"/>
                  </a:schemeClr>
                </a:solidFill>
                <a:latin typeface="+mj-lt"/>
              </a:rPr>
              <a:t>We need to gather as much information as we can about the structure of </a:t>
            </a:r>
            <a:r>
              <a:rPr lang="en-GB" sz="2800" dirty="0">
                <a:solidFill>
                  <a:srgbClr val="00BCB6"/>
                </a:solidFill>
                <a:latin typeface="+mj-lt"/>
              </a:rPr>
              <a:t>enhanced care </a:t>
            </a:r>
            <a:r>
              <a:rPr lang="en-GB" sz="2800" dirty="0">
                <a:solidFill>
                  <a:schemeClr val="accent3">
                    <a:lumMod val="60000"/>
                    <a:lumOff val="40000"/>
                  </a:schemeClr>
                </a:solidFill>
                <a:latin typeface="+mj-lt"/>
              </a:rPr>
              <a:t>services in the UK. To do this we need to involve as many hospitals as possible!</a:t>
            </a:r>
          </a:p>
          <a:p>
            <a:endParaRPr lang="en-GB" sz="1600" dirty="0">
              <a:solidFill>
                <a:schemeClr val="accent3">
                  <a:lumMod val="60000"/>
                  <a:lumOff val="40000"/>
                </a:schemeClr>
              </a:solidFill>
              <a:latin typeface="+mj-lt"/>
            </a:endParaRPr>
          </a:p>
          <a:p>
            <a:r>
              <a:rPr lang="en-GB" sz="2800" dirty="0">
                <a:solidFill>
                  <a:schemeClr val="accent3">
                    <a:lumMod val="60000"/>
                    <a:lumOff val="40000"/>
                  </a:schemeClr>
                </a:solidFill>
                <a:latin typeface="+mj-lt"/>
              </a:rPr>
              <a:t>From each hospital we will need:</a:t>
            </a:r>
          </a:p>
        </p:txBody>
      </p:sp>
      <p:sp>
        <p:nvSpPr>
          <p:cNvPr id="2" name="Rectangle: Rounded Corners 1">
            <a:extLst>
              <a:ext uri="{FF2B5EF4-FFF2-40B4-BE49-F238E27FC236}">
                <a16:creationId xmlns:a16="http://schemas.microsoft.com/office/drawing/2014/main" id="{C10746F2-25D1-110F-8BB2-B5F1349BC7DE}"/>
              </a:ext>
            </a:extLst>
          </p:cNvPr>
          <p:cNvSpPr/>
          <p:nvPr/>
        </p:nvSpPr>
        <p:spPr>
          <a:xfrm>
            <a:off x="1631368" y="3930844"/>
            <a:ext cx="3033875" cy="2508330"/>
          </a:xfrm>
          <a:prstGeom prst="roundRect">
            <a:avLst/>
          </a:prstGeom>
          <a:noFill/>
          <a:ln w="76200">
            <a:solidFill>
              <a:srgbClr val="43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rgbClr val="002863"/>
                </a:solidFill>
                <a:latin typeface="+mj-lt"/>
              </a:rPr>
              <a:t>A </a:t>
            </a:r>
            <a:r>
              <a:rPr lang="en-GB" sz="2300" b="1" dirty="0">
                <a:solidFill>
                  <a:srgbClr val="00BCB6"/>
                </a:solidFill>
                <a:latin typeface="+mj-lt"/>
              </a:rPr>
              <a:t>survey</a:t>
            </a:r>
            <a:r>
              <a:rPr lang="en-GB" sz="2300" b="1" dirty="0">
                <a:solidFill>
                  <a:srgbClr val="002863"/>
                </a:solidFill>
                <a:latin typeface="+mj-lt"/>
              </a:rPr>
              <a:t> describing the structure of enhanced care</a:t>
            </a:r>
          </a:p>
        </p:txBody>
      </p:sp>
      <p:sp>
        <p:nvSpPr>
          <p:cNvPr id="3" name="Rectangle: Rounded Corners 2">
            <a:extLst>
              <a:ext uri="{FF2B5EF4-FFF2-40B4-BE49-F238E27FC236}">
                <a16:creationId xmlns:a16="http://schemas.microsoft.com/office/drawing/2014/main" id="{695F7755-A78F-11FA-E1C6-58FD2156EB59}"/>
              </a:ext>
            </a:extLst>
          </p:cNvPr>
          <p:cNvSpPr/>
          <p:nvPr/>
        </p:nvSpPr>
        <p:spPr>
          <a:xfrm>
            <a:off x="4949878" y="3930228"/>
            <a:ext cx="3033875" cy="2508330"/>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rgbClr val="002863"/>
                </a:solidFill>
                <a:latin typeface="+mj-lt"/>
              </a:rPr>
              <a:t>A </a:t>
            </a:r>
            <a:r>
              <a:rPr lang="en-GB" sz="2300" b="1" dirty="0">
                <a:solidFill>
                  <a:srgbClr val="00BCB6"/>
                </a:solidFill>
                <a:latin typeface="+mj-lt"/>
              </a:rPr>
              <a:t>time-series</a:t>
            </a:r>
            <a:r>
              <a:rPr lang="en-GB" sz="2300" b="1" dirty="0">
                <a:solidFill>
                  <a:srgbClr val="002863"/>
                </a:solidFill>
                <a:latin typeface="+mj-lt"/>
              </a:rPr>
              <a:t> of </a:t>
            </a:r>
            <a:br>
              <a:rPr lang="en-GB" sz="2300" b="1" dirty="0">
                <a:solidFill>
                  <a:srgbClr val="002863"/>
                </a:solidFill>
                <a:latin typeface="+mj-lt"/>
              </a:rPr>
            </a:br>
            <a:r>
              <a:rPr lang="en-GB" sz="2300" b="1" dirty="0">
                <a:solidFill>
                  <a:srgbClr val="002863"/>
                </a:solidFill>
                <a:latin typeface="+mj-lt"/>
              </a:rPr>
              <a:t>the number of operations, referrals and admissions to enhanced care</a:t>
            </a:r>
          </a:p>
        </p:txBody>
      </p:sp>
      <p:sp>
        <p:nvSpPr>
          <p:cNvPr id="4" name="Rectangle: Rounded Corners 3">
            <a:extLst>
              <a:ext uri="{FF2B5EF4-FFF2-40B4-BE49-F238E27FC236}">
                <a16:creationId xmlns:a16="http://schemas.microsoft.com/office/drawing/2014/main" id="{F1D33218-FEEA-F6B8-1C33-22640774F7C9}"/>
              </a:ext>
            </a:extLst>
          </p:cNvPr>
          <p:cNvSpPr/>
          <p:nvPr/>
        </p:nvSpPr>
        <p:spPr>
          <a:xfrm>
            <a:off x="8268388" y="3926780"/>
            <a:ext cx="3033875" cy="2508330"/>
          </a:xfrm>
          <a:prstGeom prst="roundRect">
            <a:avLst/>
          </a:prstGeom>
          <a:noFill/>
          <a:ln w="76200">
            <a:solidFill>
              <a:srgbClr val="00B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rgbClr val="002863"/>
                </a:solidFill>
                <a:latin typeface="+mj-lt"/>
              </a:rPr>
              <a:t>A </a:t>
            </a:r>
            <a:r>
              <a:rPr lang="en-GB" sz="2300" b="1" dirty="0">
                <a:solidFill>
                  <a:srgbClr val="00BCB6"/>
                </a:solidFill>
                <a:latin typeface="+mj-lt"/>
              </a:rPr>
              <a:t>patient</a:t>
            </a:r>
            <a:r>
              <a:rPr lang="en-GB" sz="2300" b="1" dirty="0">
                <a:solidFill>
                  <a:srgbClr val="002863"/>
                </a:solidFill>
                <a:latin typeface="+mj-lt"/>
              </a:rPr>
              <a:t> level analysis of those referred to enhanced care</a:t>
            </a:r>
          </a:p>
        </p:txBody>
      </p:sp>
      <p:pic>
        <p:nvPicPr>
          <p:cNvPr id="8" name="Picture Placeholder 7" descr="A large group of people&#10;&#10;Description automatically generated">
            <a:extLst>
              <a:ext uri="{FF2B5EF4-FFF2-40B4-BE49-F238E27FC236}">
                <a16:creationId xmlns:a16="http://schemas.microsoft.com/office/drawing/2014/main" id="{D7FBB85D-020F-5316-4671-52F0C2E0EEAF}"/>
              </a:ext>
            </a:extLst>
          </p:cNvPr>
          <p:cNvPicPr>
            <a:picLocks noGrp="1" noChangeAspect="1"/>
          </p:cNvPicPr>
          <p:nvPr>
            <p:ph type="pic" sz="quarter" idx="20"/>
          </p:nvPr>
        </p:nvPicPr>
        <p:blipFill>
          <a:blip r:embed="rId3"/>
          <a:srcRect t="7741" b="7741"/>
          <a:stretch>
            <a:fillRect/>
          </a:stretch>
        </p:blipFill>
        <p:spPr/>
      </p:pic>
    </p:spTree>
    <p:extLst>
      <p:ext uri="{BB962C8B-B14F-4D97-AF65-F5344CB8AC3E}">
        <p14:creationId xmlns:p14="http://schemas.microsoft.com/office/powerpoint/2010/main" val="180957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2" y="504841"/>
            <a:ext cx="4703717" cy="1446550"/>
          </a:xfrm>
          <a:prstGeom prst="rect">
            <a:avLst/>
          </a:prstGeom>
          <a:noFill/>
        </p:spPr>
        <p:txBody>
          <a:bodyPr wrap="square" rtlCol="0">
            <a:spAutoFit/>
          </a:bodyPr>
          <a:lstStyle/>
          <a:p>
            <a:r>
              <a:rPr lang="en-GB" sz="4400" b="1" dirty="0">
                <a:solidFill>
                  <a:srgbClr val="002863"/>
                </a:solidFill>
                <a:latin typeface="+mj-lt"/>
              </a:rPr>
              <a:t>What will I get for </a:t>
            </a:r>
            <a:br>
              <a:rPr lang="en-GB" sz="4400" b="1" dirty="0">
                <a:solidFill>
                  <a:srgbClr val="002863"/>
                </a:solidFill>
                <a:latin typeface="+mj-lt"/>
              </a:rPr>
            </a:br>
            <a:r>
              <a:rPr lang="en-GB" sz="4400" b="1" dirty="0">
                <a:solidFill>
                  <a:srgbClr val="002863"/>
                </a:solidFill>
                <a:latin typeface="+mj-lt"/>
              </a:rPr>
              <a:t>being involved?</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0"/>
            <a:ext cx="132490" cy="16258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8" y="2204926"/>
            <a:ext cx="10004372" cy="3477875"/>
          </a:xfrm>
          <a:prstGeom prst="rect">
            <a:avLst/>
          </a:prstGeom>
          <a:noFill/>
        </p:spPr>
        <p:txBody>
          <a:bodyPr wrap="square" rtlCol="0">
            <a:spAutoFit/>
          </a:bodyPr>
          <a:lstStyle/>
          <a:p>
            <a:r>
              <a:rPr lang="en-GB" sz="3600" dirty="0">
                <a:solidFill>
                  <a:srgbClr val="002863"/>
                </a:solidFill>
                <a:latin typeface="+mj-lt"/>
              </a:rPr>
              <a:t>Key benefits include:</a:t>
            </a:r>
          </a:p>
          <a:p>
            <a:endParaRPr lang="en-GB" sz="1600" dirty="0">
              <a:solidFill>
                <a:schemeClr val="accent3">
                  <a:lumMod val="60000"/>
                  <a:lumOff val="40000"/>
                </a:schemeClr>
              </a:solidFill>
              <a:latin typeface="+mj-lt"/>
            </a:endParaRPr>
          </a:p>
          <a:p>
            <a:pPr marL="514350" indent="-514350">
              <a:buFont typeface="+mj-lt"/>
              <a:buAutoNum type="arabicPeriod"/>
            </a:pPr>
            <a:r>
              <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2800" dirty="0">
                <a:solidFill>
                  <a:schemeClr val="accent3">
                    <a:lumMod val="60000"/>
                    <a:lumOff val="40000"/>
                  </a:schemeClr>
                </a:solidFill>
                <a:latin typeface="+mj-lt"/>
              </a:rPr>
              <a:t>Recognition as a </a:t>
            </a:r>
            <a:r>
              <a:rPr lang="en-GB" sz="2800" dirty="0">
                <a:solidFill>
                  <a:srgbClr val="00BCB6"/>
                </a:solidFill>
                <a:latin typeface="+mj-lt"/>
              </a:rPr>
              <a:t>collaborative author </a:t>
            </a:r>
            <a:r>
              <a:rPr lang="en-GB" sz="2800" dirty="0">
                <a:solidFill>
                  <a:schemeClr val="accent3">
                    <a:lumMod val="60000"/>
                    <a:lumOff val="40000"/>
                  </a:schemeClr>
                </a:solidFill>
                <a:latin typeface="+mj-lt"/>
              </a:rPr>
              <a:t>on </a:t>
            </a:r>
            <a:r>
              <a:rPr lang="en-GB" sz="2800" dirty="0">
                <a:solidFill>
                  <a:srgbClr val="5E7BEC"/>
                </a:solidFill>
                <a:latin typeface="+mj-lt"/>
              </a:rPr>
              <a:t>all future publications</a:t>
            </a:r>
          </a:p>
          <a:p>
            <a:pPr marL="514350" indent="-514350">
              <a:buFont typeface="+mj-lt"/>
              <a:buAutoNum type="arabicPeriod"/>
            </a:pPr>
            <a:r>
              <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2800" dirty="0">
                <a:solidFill>
                  <a:schemeClr val="accent3">
                    <a:lumMod val="60000"/>
                    <a:lumOff val="40000"/>
                  </a:schemeClr>
                </a:solidFill>
                <a:latin typeface="+mj-lt"/>
              </a:rPr>
              <a:t>A </a:t>
            </a:r>
            <a:r>
              <a:rPr lang="en-GB" sz="2800" dirty="0">
                <a:solidFill>
                  <a:srgbClr val="00BCB6"/>
                </a:solidFill>
                <a:latin typeface="+mj-lt"/>
              </a:rPr>
              <a:t>certificate</a:t>
            </a:r>
            <a:r>
              <a:rPr lang="en-GB" sz="2800" dirty="0">
                <a:solidFill>
                  <a:schemeClr val="accent3">
                    <a:lumMod val="60000"/>
                    <a:lumOff val="40000"/>
                  </a:schemeClr>
                </a:solidFill>
                <a:latin typeface="+mj-lt"/>
              </a:rPr>
              <a:t>* for your professional portfolio that can contribute to both research and quality improvement domains</a:t>
            </a:r>
          </a:p>
          <a:p>
            <a:pPr marL="514350" indent="-514350">
              <a:buFont typeface="+mj-lt"/>
              <a:buAutoNum type="arabicPeriod"/>
            </a:pPr>
            <a:r>
              <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2800" dirty="0">
                <a:solidFill>
                  <a:schemeClr val="accent3">
                    <a:lumMod val="60000"/>
                    <a:lumOff val="40000"/>
                  </a:schemeClr>
                </a:solidFill>
                <a:latin typeface="+mj-lt"/>
              </a:rPr>
              <a:t>Involvement will fulfil the </a:t>
            </a:r>
            <a:r>
              <a:rPr lang="en-GB" sz="2800" dirty="0">
                <a:solidFill>
                  <a:srgbClr val="00BCB6"/>
                </a:solidFill>
                <a:latin typeface="+mj-lt"/>
              </a:rPr>
              <a:t>yearly audit </a:t>
            </a:r>
            <a:r>
              <a:rPr lang="en-GB" sz="2800" dirty="0">
                <a:solidFill>
                  <a:schemeClr val="accent3">
                    <a:lumMod val="60000"/>
                    <a:lumOff val="40000"/>
                  </a:schemeClr>
                </a:solidFill>
                <a:latin typeface="+mj-lt"/>
              </a:rPr>
              <a:t>training requirement</a:t>
            </a:r>
          </a:p>
          <a:p>
            <a:pPr marL="514350" indent="-514350">
              <a:buFont typeface="+mj-lt"/>
              <a:buAutoNum type="arabicPeriod"/>
            </a:pPr>
            <a:r>
              <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2800" dirty="0">
                <a:solidFill>
                  <a:schemeClr val="accent3">
                    <a:lumMod val="60000"/>
                    <a:lumOff val="40000"/>
                  </a:schemeClr>
                </a:solidFill>
                <a:latin typeface="+mj-lt"/>
              </a:rPr>
              <a:t>A chance to </a:t>
            </a:r>
            <a:r>
              <a:rPr lang="en-GB" sz="2800" dirty="0">
                <a:solidFill>
                  <a:srgbClr val="00BCB6"/>
                </a:solidFill>
                <a:latin typeface="+mj-lt"/>
              </a:rPr>
              <a:t>influence future practice </a:t>
            </a:r>
            <a:r>
              <a:rPr lang="en-GB" sz="2800" dirty="0">
                <a:solidFill>
                  <a:schemeClr val="accent3">
                    <a:lumMod val="60000"/>
                    <a:lumOff val="40000"/>
                  </a:schemeClr>
                </a:solidFill>
                <a:latin typeface="+mj-lt"/>
              </a:rPr>
              <a:t>in a field that is rapidly evolving in anaesthesia and critical care</a:t>
            </a:r>
          </a:p>
        </p:txBody>
      </p:sp>
      <p:pic>
        <p:nvPicPr>
          <p:cNvPr id="17" name="Picture Placeholder 16" descr="Several surgeons performing a surgery&#10;&#10;Description automatically generated">
            <a:extLst>
              <a:ext uri="{FF2B5EF4-FFF2-40B4-BE49-F238E27FC236}">
                <a16:creationId xmlns:a16="http://schemas.microsoft.com/office/drawing/2014/main" id="{89CB54AA-B8F4-A716-4229-46611C5846C3}"/>
              </a:ext>
            </a:extLst>
          </p:cNvPr>
          <p:cNvPicPr>
            <a:picLocks noGrp="1" noChangeAspect="1"/>
          </p:cNvPicPr>
          <p:nvPr>
            <p:ph type="pic" sz="quarter" idx="20"/>
          </p:nvPr>
        </p:nvPicPr>
        <p:blipFill>
          <a:blip r:embed="rId3"/>
          <a:srcRect l="2600" r="2600"/>
          <a:stretch>
            <a:fillRect/>
          </a:stretch>
        </p:blipFill>
        <p:spPr/>
      </p:pic>
      <p:pic>
        <p:nvPicPr>
          <p:cNvPr id="18" name="Graphic 17" descr="Inpatient with solid fill">
            <a:extLst>
              <a:ext uri="{FF2B5EF4-FFF2-40B4-BE49-F238E27FC236}">
                <a16:creationId xmlns:a16="http://schemas.microsoft.com/office/drawing/2014/main" id="{19A91347-0716-0B41-8EF6-78618A363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3904" y="5546322"/>
            <a:ext cx="1217066" cy="1217066"/>
          </a:xfrm>
          <a:prstGeom prst="rect">
            <a:avLst/>
          </a:prstGeom>
        </p:spPr>
      </p:pic>
      <p:pic>
        <p:nvPicPr>
          <p:cNvPr id="19" name="Graphic 18" descr="Inpatient with solid fill">
            <a:extLst>
              <a:ext uri="{FF2B5EF4-FFF2-40B4-BE49-F238E27FC236}">
                <a16:creationId xmlns:a16="http://schemas.microsoft.com/office/drawing/2014/main" id="{1A539DAA-733F-1A4E-DA0F-60B82411CC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12146" y="5547649"/>
            <a:ext cx="1217066" cy="1217066"/>
          </a:xfrm>
          <a:prstGeom prst="rect">
            <a:avLst/>
          </a:prstGeom>
        </p:spPr>
      </p:pic>
      <p:pic>
        <p:nvPicPr>
          <p:cNvPr id="20" name="Graphic 19" descr="Inpatient with solid fill">
            <a:extLst>
              <a:ext uri="{FF2B5EF4-FFF2-40B4-BE49-F238E27FC236}">
                <a16:creationId xmlns:a16="http://schemas.microsoft.com/office/drawing/2014/main" id="{C7DEFA33-058E-A46A-B7EA-3B4825E572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0388" y="5546322"/>
            <a:ext cx="1217066" cy="1217066"/>
          </a:xfrm>
          <a:prstGeom prst="rect">
            <a:avLst/>
          </a:prstGeom>
        </p:spPr>
      </p:pic>
      <p:pic>
        <p:nvPicPr>
          <p:cNvPr id="3" name="Graphic 2" descr="Clipboard Checked with solid fill">
            <a:extLst>
              <a:ext uri="{FF2B5EF4-FFF2-40B4-BE49-F238E27FC236}">
                <a16:creationId xmlns:a16="http://schemas.microsoft.com/office/drawing/2014/main" id="{D87E82F3-593A-06CC-CDB5-1008C1FAD4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10925" y="790619"/>
            <a:ext cx="1781907" cy="1781907"/>
          </a:xfrm>
          <a:prstGeom prst="rect">
            <a:avLst/>
          </a:prstGeom>
        </p:spPr>
      </p:pic>
      <p:sp>
        <p:nvSpPr>
          <p:cNvPr id="2" name="TextBox 1">
            <a:extLst>
              <a:ext uri="{FF2B5EF4-FFF2-40B4-BE49-F238E27FC236}">
                <a16:creationId xmlns:a16="http://schemas.microsoft.com/office/drawing/2014/main" id="{07F489A8-BF83-0389-A819-5F0E51200DAA}"/>
              </a:ext>
            </a:extLst>
          </p:cNvPr>
          <p:cNvSpPr txBox="1"/>
          <p:nvPr/>
        </p:nvSpPr>
        <p:spPr>
          <a:xfrm>
            <a:off x="1763858" y="6168493"/>
            <a:ext cx="6096000" cy="369332"/>
          </a:xfrm>
          <a:prstGeom prst="rect">
            <a:avLst/>
          </a:prstGeom>
          <a:noFill/>
        </p:spPr>
        <p:txBody>
          <a:bodyPr wrap="square">
            <a:spAutoFit/>
          </a:bodyPr>
          <a:lstStyle/>
          <a:p>
            <a:r>
              <a:rPr lang="en-GB" dirty="0">
                <a:solidFill>
                  <a:schemeClr val="accent3">
                    <a:lumMod val="60000"/>
                    <a:lumOff val="40000"/>
                  </a:schemeClr>
                </a:solidFill>
                <a:latin typeface="+mj-lt"/>
              </a:rPr>
              <a:t>*</a:t>
            </a:r>
            <a:r>
              <a:rPr lang="en-GB" dirty="0">
                <a:solidFill>
                  <a:srgbClr val="00BCB6"/>
                </a:solidFill>
                <a:latin typeface="+mj-lt"/>
              </a:rPr>
              <a:t>Trainee leads </a:t>
            </a:r>
            <a:r>
              <a:rPr lang="en-GB" dirty="0">
                <a:solidFill>
                  <a:schemeClr val="accent3">
                    <a:lumMod val="60000"/>
                    <a:lumOff val="40000"/>
                  </a:schemeClr>
                </a:solidFill>
                <a:latin typeface="+mj-lt"/>
              </a:rPr>
              <a:t>will be recognised as such on their </a:t>
            </a:r>
            <a:r>
              <a:rPr lang="en-GB" dirty="0">
                <a:solidFill>
                  <a:srgbClr val="00BCB6"/>
                </a:solidFill>
                <a:latin typeface="+mj-lt"/>
              </a:rPr>
              <a:t>certificates</a:t>
            </a:r>
            <a:endParaRPr lang="en-GB" dirty="0">
              <a:solidFill>
                <a:srgbClr val="00BCB6"/>
              </a:solidFill>
            </a:endParaRPr>
          </a:p>
        </p:txBody>
      </p:sp>
    </p:spTree>
    <p:extLst>
      <p:ext uri="{BB962C8B-B14F-4D97-AF65-F5344CB8AC3E}">
        <p14:creationId xmlns:p14="http://schemas.microsoft.com/office/powerpoint/2010/main" val="144405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6303329" cy="769441"/>
          </a:xfrm>
          <a:prstGeom prst="rect">
            <a:avLst/>
          </a:prstGeom>
          <a:noFill/>
        </p:spPr>
        <p:txBody>
          <a:bodyPr wrap="none" rtlCol="0">
            <a:spAutoFit/>
          </a:bodyPr>
          <a:lstStyle/>
          <a:p>
            <a:r>
              <a:rPr lang="en-GB" sz="4400" b="1" dirty="0">
                <a:solidFill>
                  <a:srgbClr val="002863"/>
                </a:solidFill>
                <a:latin typeface="+mj-lt"/>
              </a:rPr>
              <a:t>How will we collect data?</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8" y="1769790"/>
            <a:ext cx="9672902" cy="4278094"/>
          </a:xfrm>
          <a:prstGeom prst="rect">
            <a:avLst/>
          </a:prstGeom>
          <a:noFill/>
        </p:spPr>
        <p:txBody>
          <a:bodyPr wrap="square" rtlCol="0">
            <a:spAutoFit/>
          </a:bodyPr>
          <a:lstStyle/>
          <a:p>
            <a:r>
              <a:rPr lang="en-GB" sz="3200" dirty="0">
                <a:solidFill>
                  <a:srgbClr val="002863"/>
                </a:solidFill>
                <a:latin typeface="+mj-lt"/>
              </a:rPr>
              <a:t>Data collection will require investigators to:</a:t>
            </a:r>
          </a:p>
          <a:p>
            <a:endParaRPr lang="en-GB" sz="1600" dirty="0">
              <a:solidFill>
                <a:schemeClr val="accent3">
                  <a:lumMod val="60000"/>
                  <a:lumOff val="40000"/>
                </a:schemeClr>
              </a:solidFill>
              <a:latin typeface="+mj-lt"/>
            </a:endParaRPr>
          </a:p>
          <a:p>
            <a:pPr marL="514350" indent="-514350">
              <a:buFont typeface="+mj-lt"/>
              <a:buAutoNum type="arabicPeriod"/>
            </a:pPr>
            <a:r>
              <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2800" dirty="0">
                <a:solidFill>
                  <a:schemeClr val="accent3">
                    <a:lumMod val="60000"/>
                    <a:lumOff val="40000"/>
                  </a:schemeClr>
                </a:solidFill>
                <a:latin typeface="+mj-lt"/>
                <a:ea typeface="ADLaM Display" panose="02010000000000000000" pitchFamily="2" charset="0"/>
                <a:cs typeface="ADLaM Display" panose="02010000000000000000" pitchFamily="2" charset="0"/>
              </a:rPr>
              <a:t>Complete a </a:t>
            </a:r>
            <a:r>
              <a:rPr lang="en-GB" sz="2800" dirty="0">
                <a:solidFill>
                  <a:srgbClr val="00BCB6"/>
                </a:solidFill>
                <a:latin typeface="+mj-lt"/>
                <a:ea typeface="ADLaM Display" panose="02010000000000000000" pitchFamily="2" charset="0"/>
                <a:cs typeface="ADLaM Display" panose="02010000000000000000" pitchFamily="2" charset="0"/>
              </a:rPr>
              <a:t>survey</a:t>
            </a:r>
            <a:r>
              <a:rPr lang="en-GB" sz="2800" dirty="0">
                <a:solidFill>
                  <a:schemeClr val="accent3">
                    <a:lumMod val="60000"/>
                    <a:lumOff val="40000"/>
                  </a:schemeClr>
                </a:solidFill>
                <a:latin typeface="+mj-lt"/>
                <a:ea typeface="ADLaM Display" panose="02010000000000000000" pitchFamily="2" charset="0"/>
                <a:cs typeface="ADLaM Display" panose="02010000000000000000" pitchFamily="2" charset="0"/>
              </a:rPr>
              <a:t> describing the structure of enhanced care at your institution.</a:t>
            </a:r>
            <a:endPar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endParaRPr>
          </a:p>
          <a:p>
            <a:pPr marL="514350" indent="-514350">
              <a:buFont typeface="+mj-lt"/>
              <a:buAutoNum type="arabicPeriod"/>
            </a:pPr>
            <a:r>
              <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2800" dirty="0">
                <a:solidFill>
                  <a:schemeClr val="accent3">
                    <a:lumMod val="60000"/>
                    <a:lumOff val="40000"/>
                  </a:schemeClr>
                </a:solidFill>
                <a:latin typeface="+mj-lt"/>
              </a:rPr>
              <a:t>Create a </a:t>
            </a:r>
            <a:r>
              <a:rPr lang="en-GB" sz="2800" dirty="0">
                <a:solidFill>
                  <a:srgbClr val="00BCB6"/>
                </a:solidFill>
                <a:latin typeface="+mj-lt"/>
              </a:rPr>
              <a:t>time-series</a:t>
            </a:r>
            <a:r>
              <a:rPr lang="en-GB" sz="2800" dirty="0">
                <a:solidFill>
                  <a:schemeClr val="accent3">
                    <a:lumMod val="60000"/>
                    <a:lumOff val="40000"/>
                  </a:schemeClr>
                </a:solidFill>
                <a:latin typeface="+mj-lt"/>
              </a:rPr>
              <a:t> of the number of operations performed, cancellations, referrals and admissions to enhanced care for each day of the </a:t>
            </a:r>
            <a:r>
              <a:rPr lang="en-GB" sz="2800" dirty="0">
                <a:solidFill>
                  <a:schemeClr val="accent3">
                    <a:lumMod val="60000"/>
                    <a:lumOff val="40000"/>
                  </a:schemeClr>
                </a:solidFill>
                <a:latin typeface="Aptos Display" panose="020B0004020202020204" pitchFamily="34" charset="0"/>
              </a:rPr>
              <a:t>3-month</a:t>
            </a:r>
            <a:r>
              <a:rPr lang="en-GB" sz="2800" dirty="0">
                <a:solidFill>
                  <a:schemeClr val="accent3">
                    <a:lumMod val="60000"/>
                    <a:lumOff val="40000"/>
                  </a:schemeClr>
                </a:solidFill>
                <a:latin typeface="+mj-lt"/>
              </a:rPr>
              <a:t> study period.</a:t>
            </a:r>
          </a:p>
          <a:p>
            <a:pPr marL="514350" indent="-514350">
              <a:buFont typeface="+mj-lt"/>
              <a:buAutoNum type="arabicPeriod"/>
            </a:pPr>
            <a:r>
              <a:rPr lang="en-GB" sz="2800" dirty="0">
                <a:solidFill>
                  <a:srgbClr val="00BCB6"/>
                </a:solidFill>
                <a:latin typeface="ADLaM Display" panose="02010000000000000000" pitchFamily="2" charset="0"/>
                <a:ea typeface="ADLaM Display" panose="02010000000000000000" pitchFamily="2" charset="0"/>
                <a:cs typeface="ADLaM Display" panose="02010000000000000000" pitchFamily="2" charset="0"/>
              </a:rPr>
              <a:t> </a:t>
            </a:r>
            <a:r>
              <a:rPr lang="en-GB" sz="2800" dirty="0">
                <a:solidFill>
                  <a:schemeClr val="accent3">
                    <a:lumMod val="60000"/>
                    <a:lumOff val="40000"/>
                  </a:schemeClr>
                </a:solidFill>
                <a:latin typeface="+mj-lt"/>
                <a:ea typeface="ADLaM Display" panose="02010000000000000000" pitchFamily="2" charset="0"/>
                <a:cs typeface="ADLaM Display" panose="02010000000000000000" pitchFamily="2" charset="0"/>
              </a:rPr>
              <a:t>Formulate a list of all of the </a:t>
            </a:r>
            <a:r>
              <a:rPr lang="en-GB" sz="2800" dirty="0">
                <a:solidFill>
                  <a:srgbClr val="00BCB6"/>
                </a:solidFill>
                <a:latin typeface="+mj-lt"/>
                <a:ea typeface="ADLaM Display" panose="02010000000000000000" pitchFamily="2" charset="0"/>
                <a:cs typeface="ADLaM Display" panose="02010000000000000000" pitchFamily="2" charset="0"/>
              </a:rPr>
              <a:t>patients</a:t>
            </a:r>
            <a:r>
              <a:rPr lang="en-GB" sz="2800" dirty="0">
                <a:solidFill>
                  <a:schemeClr val="accent3">
                    <a:lumMod val="60000"/>
                    <a:lumOff val="40000"/>
                  </a:schemeClr>
                </a:solidFill>
                <a:latin typeface="+mj-lt"/>
                <a:ea typeface="ADLaM Display" panose="02010000000000000000" pitchFamily="2" charset="0"/>
                <a:cs typeface="ADLaM Display" panose="02010000000000000000" pitchFamily="2" charset="0"/>
              </a:rPr>
              <a:t> who were referred to </a:t>
            </a:r>
            <a:r>
              <a:rPr lang="en-GB" sz="2800" dirty="0">
                <a:solidFill>
                  <a:srgbClr val="00BCB6"/>
                </a:solidFill>
                <a:latin typeface="+mj-lt"/>
                <a:ea typeface="ADLaM Display" panose="02010000000000000000" pitchFamily="2" charset="0"/>
                <a:cs typeface="ADLaM Display" panose="02010000000000000000" pitchFamily="2" charset="0"/>
              </a:rPr>
              <a:t>enhanced care </a:t>
            </a:r>
            <a:r>
              <a:rPr lang="en-GB" sz="2800" dirty="0">
                <a:solidFill>
                  <a:schemeClr val="accent3">
                    <a:lumMod val="60000"/>
                    <a:lumOff val="40000"/>
                  </a:schemeClr>
                </a:solidFill>
                <a:latin typeface="+mj-lt"/>
                <a:ea typeface="ADLaM Display" panose="02010000000000000000" pitchFamily="2" charset="0"/>
                <a:cs typeface="ADLaM Display" panose="02010000000000000000" pitchFamily="2" charset="0"/>
              </a:rPr>
              <a:t>pre-operatively, and follow up their procedure details, the reasons for their referral, and cancellation details.</a:t>
            </a:r>
          </a:p>
        </p:txBody>
      </p:sp>
      <p:pic>
        <p:nvPicPr>
          <p:cNvPr id="5" name="Picture Placeholder 4" descr="A screenshot of a computer&#10;&#10;Description automatically generated">
            <a:extLst>
              <a:ext uri="{FF2B5EF4-FFF2-40B4-BE49-F238E27FC236}">
                <a16:creationId xmlns:a16="http://schemas.microsoft.com/office/drawing/2014/main" id="{45771A3C-F685-5E0F-7CAB-73A34B2C51B4}"/>
              </a:ext>
            </a:extLst>
          </p:cNvPr>
          <p:cNvPicPr>
            <a:picLocks noGrp="1" noChangeAspect="1"/>
          </p:cNvPicPr>
          <p:nvPr>
            <p:ph type="pic" sz="quarter" idx="20"/>
          </p:nvPr>
        </p:nvPicPr>
        <p:blipFill>
          <a:blip r:embed="rId2"/>
          <a:srcRect t="16400" b="16400"/>
          <a:stretch>
            <a:fillRect/>
          </a:stretch>
        </p:blipFill>
        <p:spPr/>
      </p:pic>
    </p:spTree>
    <p:extLst>
      <p:ext uri="{BB962C8B-B14F-4D97-AF65-F5344CB8AC3E}">
        <p14:creationId xmlns:p14="http://schemas.microsoft.com/office/powerpoint/2010/main" val="89404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6303329" cy="769441"/>
          </a:xfrm>
          <a:prstGeom prst="rect">
            <a:avLst/>
          </a:prstGeom>
          <a:noFill/>
        </p:spPr>
        <p:txBody>
          <a:bodyPr wrap="none" rtlCol="0">
            <a:spAutoFit/>
          </a:bodyPr>
          <a:lstStyle/>
          <a:p>
            <a:r>
              <a:rPr lang="en-GB" sz="4400" b="1" dirty="0">
                <a:solidFill>
                  <a:srgbClr val="002863"/>
                </a:solidFill>
                <a:latin typeface="+mj-lt"/>
              </a:rPr>
              <a:t>How will we collect data?</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4" descr="A screenshot of a computer&#10;&#10;Description automatically generated">
            <a:extLst>
              <a:ext uri="{FF2B5EF4-FFF2-40B4-BE49-F238E27FC236}">
                <a16:creationId xmlns:a16="http://schemas.microsoft.com/office/drawing/2014/main" id="{45771A3C-F685-5E0F-7CAB-73A34B2C51B4}"/>
              </a:ext>
            </a:extLst>
          </p:cNvPr>
          <p:cNvPicPr>
            <a:picLocks noGrp="1" noChangeAspect="1"/>
          </p:cNvPicPr>
          <p:nvPr>
            <p:ph type="pic" sz="quarter" idx="20"/>
          </p:nvPr>
        </p:nvPicPr>
        <p:blipFill>
          <a:blip r:embed="rId3"/>
          <a:srcRect t="16400" b="16400"/>
          <a:stretch>
            <a:fillRect/>
          </a:stretch>
        </p:blipFill>
        <p:spPr/>
      </p:pic>
      <p:grpSp>
        <p:nvGrpSpPr>
          <p:cNvPr id="8" name="Group 7">
            <a:extLst>
              <a:ext uri="{FF2B5EF4-FFF2-40B4-BE49-F238E27FC236}">
                <a16:creationId xmlns:a16="http://schemas.microsoft.com/office/drawing/2014/main" id="{459E09AF-DC63-99BF-7F3F-05B07AA47AF1}"/>
              </a:ext>
            </a:extLst>
          </p:cNvPr>
          <p:cNvGrpSpPr/>
          <p:nvPr/>
        </p:nvGrpSpPr>
        <p:grpSpPr>
          <a:xfrm>
            <a:off x="5803663" y="910667"/>
            <a:ext cx="3819677" cy="3819677"/>
            <a:chOff x="6096000" y="978388"/>
            <a:chExt cx="3819677" cy="3819677"/>
          </a:xfrm>
        </p:grpSpPr>
        <p:sp>
          <p:nvSpPr>
            <p:cNvPr id="7" name="Rectangle 6">
              <a:extLst>
                <a:ext uri="{FF2B5EF4-FFF2-40B4-BE49-F238E27FC236}">
                  <a16:creationId xmlns:a16="http://schemas.microsoft.com/office/drawing/2014/main" id="{95D0F33B-B6FC-3449-FB86-B60279718FAC}"/>
                </a:ext>
              </a:extLst>
            </p:cNvPr>
            <p:cNvSpPr/>
            <p:nvPr/>
          </p:nvSpPr>
          <p:spPr>
            <a:xfrm>
              <a:off x="6294590" y="1925671"/>
              <a:ext cx="2153264" cy="14148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Morse Code with solid fill">
              <a:extLst>
                <a:ext uri="{FF2B5EF4-FFF2-40B4-BE49-F238E27FC236}">
                  <a16:creationId xmlns:a16="http://schemas.microsoft.com/office/drawing/2014/main" id="{D73B2B1F-3458-F892-20B3-7CDD441943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4381" y="1852127"/>
              <a:ext cx="1619915" cy="1619915"/>
            </a:xfrm>
            <a:prstGeom prst="rect">
              <a:avLst/>
            </a:prstGeom>
          </p:spPr>
        </p:pic>
        <p:pic>
          <p:nvPicPr>
            <p:cNvPr id="6" name="Graphic 5" descr="Computer with solid fill">
              <a:extLst>
                <a:ext uri="{FF2B5EF4-FFF2-40B4-BE49-F238E27FC236}">
                  <a16:creationId xmlns:a16="http://schemas.microsoft.com/office/drawing/2014/main" id="{6A78385A-A66C-FC55-0B30-016E4FC834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978388"/>
              <a:ext cx="3819677" cy="3819677"/>
            </a:xfrm>
            <a:prstGeom prst="rect">
              <a:avLst/>
            </a:prstGeom>
          </p:spPr>
        </p:pic>
      </p:grpSp>
      <p:sp>
        <p:nvSpPr>
          <p:cNvPr id="9" name="TextBox 8">
            <a:extLst>
              <a:ext uri="{FF2B5EF4-FFF2-40B4-BE49-F238E27FC236}">
                <a16:creationId xmlns:a16="http://schemas.microsoft.com/office/drawing/2014/main" id="{91A2E7EF-5928-BB1B-9584-223694B1743F}"/>
              </a:ext>
            </a:extLst>
          </p:cNvPr>
          <p:cNvSpPr txBox="1"/>
          <p:nvPr/>
        </p:nvSpPr>
        <p:spPr>
          <a:xfrm>
            <a:off x="1660725" y="1789453"/>
            <a:ext cx="3702191" cy="2062103"/>
          </a:xfrm>
          <a:prstGeom prst="rect">
            <a:avLst/>
          </a:prstGeom>
          <a:noFill/>
        </p:spPr>
        <p:txBody>
          <a:bodyPr wrap="square" rtlCol="0">
            <a:spAutoFit/>
          </a:bodyPr>
          <a:lstStyle/>
          <a:p>
            <a:r>
              <a:rPr lang="en-GB" sz="3200" dirty="0">
                <a:solidFill>
                  <a:srgbClr val="5E7BEC"/>
                </a:solidFill>
                <a:latin typeface="+mj-lt"/>
                <a:ea typeface="ADLaM Display" panose="02010000000000000000" pitchFamily="2" charset="0"/>
                <a:cs typeface="ADLaM Display" panose="02010000000000000000" pitchFamily="2" charset="0"/>
              </a:rPr>
              <a:t>Roughly </a:t>
            </a:r>
            <a:r>
              <a:rPr lang="en-GB" sz="3200" dirty="0">
                <a:solidFill>
                  <a:srgbClr val="00BCB6"/>
                </a:solidFill>
                <a:latin typeface="Aptos Display" panose="020B0004020202020204" pitchFamily="34" charset="0"/>
                <a:ea typeface="ADLaM Display" panose="02010000000000000000" pitchFamily="2" charset="0"/>
                <a:cs typeface="ADLaM Display" panose="02010000000000000000" pitchFamily="2" charset="0"/>
              </a:rPr>
              <a:t>80</a:t>
            </a:r>
            <a:r>
              <a:rPr lang="en-GB" sz="3200" dirty="0">
                <a:solidFill>
                  <a:srgbClr val="00BCB6"/>
                </a:solidFill>
                <a:latin typeface="+mj-lt"/>
                <a:ea typeface="ADLaM Display" panose="02010000000000000000" pitchFamily="2" charset="0"/>
                <a:cs typeface="ADLaM Display" panose="02010000000000000000" pitchFamily="2" charset="0"/>
              </a:rPr>
              <a:t>% </a:t>
            </a:r>
            <a:r>
              <a:rPr lang="en-GB" sz="3200" dirty="0">
                <a:solidFill>
                  <a:srgbClr val="5E7BEC"/>
                </a:solidFill>
                <a:latin typeface="+mj-lt"/>
                <a:ea typeface="ADLaM Display" panose="02010000000000000000" pitchFamily="2" charset="0"/>
                <a:cs typeface="ADLaM Display" panose="02010000000000000000" pitchFamily="2" charset="0"/>
              </a:rPr>
              <a:t>of this data is </a:t>
            </a:r>
            <a:r>
              <a:rPr lang="en-GB" sz="3200" dirty="0">
                <a:solidFill>
                  <a:srgbClr val="00BCB6"/>
                </a:solidFill>
                <a:latin typeface="+mj-lt"/>
                <a:ea typeface="ADLaM Display" panose="02010000000000000000" pitchFamily="2" charset="0"/>
                <a:cs typeface="ADLaM Display" panose="02010000000000000000" pitchFamily="2" charset="0"/>
              </a:rPr>
              <a:t>coded</a:t>
            </a:r>
            <a:r>
              <a:rPr lang="en-GB" sz="3200" dirty="0">
                <a:solidFill>
                  <a:srgbClr val="5E7BEC"/>
                </a:solidFill>
                <a:latin typeface="+mj-lt"/>
                <a:ea typeface="ADLaM Display" panose="02010000000000000000" pitchFamily="2" charset="0"/>
                <a:cs typeface="ADLaM Display" panose="02010000000000000000" pitchFamily="2" charset="0"/>
              </a:rPr>
              <a:t> and does not require manual collection </a:t>
            </a:r>
            <a:endParaRPr lang="en-GB" sz="2800" dirty="0">
              <a:solidFill>
                <a:srgbClr val="5E7BEC"/>
              </a:solidFill>
              <a:latin typeface="+mj-lt"/>
              <a:ea typeface="ADLaM Display" panose="02010000000000000000" pitchFamily="2" charset="0"/>
              <a:cs typeface="ADLaM Display" panose="02010000000000000000" pitchFamily="2" charset="0"/>
            </a:endParaRPr>
          </a:p>
        </p:txBody>
      </p:sp>
      <p:sp>
        <p:nvSpPr>
          <p:cNvPr id="10" name="TextBox 9">
            <a:extLst>
              <a:ext uri="{FF2B5EF4-FFF2-40B4-BE49-F238E27FC236}">
                <a16:creationId xmlns:a16="http://schemas.microsoft.com/office/drawing/2014/main" id="{75299FCD-C415-FA67-F06F-17E7324619C4}"/>
              </a:ext>
            </a:extLst>
          </p:cNvPr>
          <p:cNvSpPr txBox="1"/>
          <p:nvPr/>
        </p:nvSpPr>
        <p:spPr>
          <a:xfrm>
            <a:off x="4119717" y="4682459"/>
            <a:ext cx="7482348" cy="1569660"/>
          </a:xfrm>
          <a:prstGeom prst="rect">
            <a:avLst/>
          </a:prstGeom>
          <a:noFill/>
        </p:spPr>
        <p:txBody>
          <a:bodyPr wrap="square" rtlCol="0">
            <a:spAutoFit/>
          </a:bodyPr>
          <a:lstStyle/>
          <a:p>
            <a:r>
              <a:rPr lang="en-GB" sz="3200" dirty="0">
                <a:solidFill>
                  <a:srgbClr val="5E7BEC"/>
                </a:solidFill>
                <a:latin typeface="+mj-lt"/>
                <a:ea typeface="ADLaM Display" panose="02010000000000000000" pitchFamily="2" charset="0"/>
                <a:cs typeface="ADLaM Display" panose="02010000000000000000" pitchFamily="2" charset="0"/>
              </a:rPr>
              <a:t>We have created a </a:t>
            </a:r>
            <a:r>
              <a:rPr lang="en-GB" sz="3200" dirty="0">
                <a:solidFill>
                  <a:srgbClr val="00BCB6"/>
                </a:solidFill>
                <a:latin typeface="+mj-lt"/>
                <a:ea typeface="ADLaM Display" panose="02010000000000000000" pitchFamily="2" charset="0"/>
                <a:cs typeface="ADLaM Display" panose="02010000000000000000" pitchFamily="2" charset="0"/>
              </a:rPr>
              <a:t>site setup guide </a:t>
            </a:r>
            <a:r>
              <a:rPr lang="en-GB" sz="3200" dirty="0">
                <a:solidFill>
                  <a:srgbClr val="5E7BEC"/>
                </a:solidFill>
                <a:latin typeface="+mj-lt"/>
                <a:ea typeface="ADLaM Display" panose="02010000000000000000" pitchFamily="2" charset="0"/>
                <a:cs typeface="ADLaM Display" panose="02010000000000000000" pitchFamily="2" charset="0"/>
              </a:rPr>
              <a:t>that can be given directly to your clinical informatics team to source this information</a:t>
            </a:r>
            <a:endParaRPr lang="en-GB" sz="2800" dirty="0">
              <a:solidFill>
                <a:srgbClr val="5E7BEC"/>
              </a:solidFill>
              <a:latin typeface="+mj-lt"/>
              <a:ea typeface="ADLaM Display" panose="02010000000000000000" pitchFamily="2" charset="0"/>
              <a:cs typeface="ADLaM Display" panose="02010000000000000000" pitchFamily="2" charset="0"/>
            </a:endParaRPr>
          </a:p>
        </p:txBody>
      </p:sp>
      <p:pic>
        <p:nvPicPr>
          <p:cNvPr id="15" name="Graphic 14" descr="Books on shelf with solid fill">
            <a:extLst>
              <a:ext uri="{FF2B5EF4-FFF2-40B4-BE49-F238E27FC236}">
                <a16:creationId xmlns:a16="http://schemas.microsoft.com/office/drawing/2014/main" id="{81B2CED6-BE4F-BA75-A61A-36402950B6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17792" y="4181288"/>
            <a:ext cx="2371719" cy="2371719"/>
          </a:xfrm>
          <a:prstGeom prst="rect">
            <a:avLst/>
          </a:prstGeom>
        </p:spPr>
      </p:pic>
    </p:spTree>
    <p:extLst>
      <p:ext uri="{BB962C8B-B14F-4D97-AF65-F5344CB8AC3E}">
        <p14:creationId xmlns:p14="http://schemas.microsoft.com/office/powerpoint/2010/main" val="349247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8D1F72-B69F-1411-91A9-70D1E02770CE}"/>
              </a:ext>
            </a:extLst>
          </p:cNvPr>
          <p:cNvSpPr txBox="1"/>
          <p:nvPr/>
        </p:nvSpPr>
        <p:spPr>
          <a:xfrm>
            <a:off x="2028553" y="504841"/>
            <a:ext cx="5445722" cy="769441"/>
          </a:xfrm>
          <a:prstGeom prst="rect">
            <a:avLst/>
          </a:prstGeom>
          <a:noFill/>
        </p:spPr>
        <p:txBody>
          <a:bodyPr wrap="none" rtlCol="0">
            <a:spAutoFit/>
          </a:bodyPr>
          <a:lstStyle/>
          <a:p>
            <a:r>
              <a:rPr lang="en-GB" sz="4400" b="1" dirty="0">
                <a:solidFill>
                  <a:srgbClr val="002863"/>
                </a:solidFill>
                <a:latin typeface="+mj-lt"/>
              </a:rPr>
              <a:t>Who will be involved?</a:t>
            </a:r>
          </a:p>
        </p:txBody>
      </p:sp>
      <p:sp>
        <p:nvSpPr>
          <p:cNvPr id="13" name="Rectangle: Rounded Corners 12">
            <a:extLst>
              <a:ext uri="{FF2B5EF4-FFF2-40B4-BE49-F238E27FC236}">
                <a16:creationId xmlns:a16="http://schemas.microsoft.com/office/drawing/2014/main" id="{374ACCFB-2E1C-88B0-5343-74B748B5733A}"/>
              </a:ext>
            </a:extLst>
          </p:cNvPr>
          <p:cNvSpPr/>
          <p:nvPr/>
        </p:nvSpPr>
        <p:spPr>
          <a:xfrm>
            <a:off x="1631368" y="393482"/>
            <a:ext cx="132490" cy="9921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D9E7E6-9274-95CF-7D32-B5F9331B6265}"/>
              </a:ext>
            </a:extLst>
          </p:cNvPr>
          <p:cNvSpPr txBox="1"/>
          <p:nvPr/>
        </p:nvSpPr>
        <p:spPr>
          <a:xfrm>
            <a:off x="1631368" y="1701210"/>
            <a:ext cx="8443398" cy="584775"/>
          </a:xfrm>
          <a:prstGeom prst="rect">
            <a:avLst/>
          </a:prstGeom>
          <a:noFill/>
        </p:spPr>
        <p:txBody>
          <a:bodyPr wrap="square" rtlCol="0">
            <a:spAutoFit/>
          </a:bodyPr>
          <a:lstStyle/>
          <a:p>
            <a:r>
              <a:rPr lang="en-GB" sz="3200" dirty="0">
                <a:solidFill>
                  <a:srgbClr val="002863"/>
                </a:solidFill>
                <a:latin typeface="+mj-lt"/>
              </a:rPr>
              <a:t>Each site will need to nominate a…</a:t>
            </a:r>
          </a:p>
        </p:txBody>
      </p:sp>
      <p:pic>
        <p:nvPicPr>
          <p:cNvPr id="7" name="Graphic 6" descr="Confused person with solid fill">
            <a:extLst>
              <a:ext uri="{FF2B5EF4-FFF2-40B4-BE49-F238E27FC236}">
                <a16:creationId xmlns:a16="http://schemas.microsoft.com/office/drawing/2014/main" id="{5BEEB3FE-A316-DD18-A9D4-9013D5D26C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9074" y="2837301"/>
            <a:ext cx="1960098" cy="1960098"/>
          </a:xfrm>
          <a:prstGeom prst="rect">
            <a:avLst/>
          </a:prstGeom>
        </p:spPr>
      </p:pic>
      <p:pic>
        <p:nvPicPr>
          <p:cNvPr id="9" name="Graphic 8" descr="Group of men with solid fill">
            <a:extLst>
              <a:ext uri="{FF2B5EF4-FFF2-40B4-BE49-F238E27FC236}">
                <a16:creationId xmlns:a16="http://schemas.microsoft.com/office/drawing/2014/main" id="{87A2E18A-4308-8A39-0FB9-2293AA0C49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5499" y="2739296"/>
            <a:ext cx="2156108" cy="2156108"/>
          </a:xfrm>
          <a:prstGeom prst="rect">
            <a:avLst/>
          </a:prstGeom>
        </p:spPr>
      </p:pic>
      <p:pic>
        <p:nvPicPr>
          <p:cNvPr id="15" name="Graphic 14" descr="Doctor female with solid fill">
            <a:extLst>
              <a:ext uri="{FF2B5EF4-FFF2-40B4-BE49-F238E27FC236}">
                <a16:creationId xmlns:a16="http://schemas.microsoft.com/office/drawing/2014/main" id="{3E189D28-D7C7-B63F-39D2-2DE506964A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1710" y="2512905"/>
            <a:ext cx="2608891" cy="2608891"/>
          </a:xfrm>
          <a:prstGeom prst="rect">
            <a:avLst/>
          </a:prstGeom>
        </p:spPr>
      </p:pic>
      <p:sp>
        <p:nvSpPr>
          <p:cNvPr id="16" name="TextBox 15">
            <a:extLst>
              <a:ext uri="{FF2B5EF4-FFF2-40B4-BE49-F238E27FC236}">
                <a16:creationId xmlns:a16="http://schemas.microsoft.com/office/drawing/2014/main" id="{88515188-F172-B41A-0065-C48D9FDBF57D}"/>
              </a:ext>
            </a:extLst>
          </p:cNvPr>
          <p:cNvSpPr txBox="1"/>
          <p:nvPr/>
        </p:nvSpPr>
        <p:spPr>
          <a:xfrm>
            <a:off x="1998317" y="5115780"/>
            <a:ext cx="2735676" cy="1077218"/>
          </a:xfrm>
          <a:prstGeom prst="rect">
            <a:avLst/>
          </a:prstGeom>
          <a:noFill/>
        </p:spPr>
        <p:txBody>
          <a:bodyPr wrap="square" rtlCol="0">
            <a:spAutoFit/>
          </a:bodyPr>
          <a:lstStyle/>
          <a:p>
            <a:pPr algn="ctr"/>
            <a:r>
              <a:rPr lang="en-GB" sz="3200" dirty="0">
                <a:solidFill>
                  <a:schemeClr val="accent3">
                    <a:lumMod val="60000"/>
                    <a:lumOff val="40000"/>
                  </a:schemeClr>
                </a:solidFill>
                <a:latin typeface="+mj-lt"/>
              </a:rPr>
              <a:t>Consultant Supervisor</a:t>
            </a:r>
          </a:p>
        </p:txBody>
      </p:sp>
      <p:sp>
        <p:nvSpPr>
          <p:cNvPr id="17" name="TextBox 16">
            <a:extLst>
              <a:ext uri="{FF2B5EF4-FFF2-40B4-BE49-F238E27FC236}">
                <a16:creationId xmlns:a16="http://schemas.microsoft.com/office/drawing/2014/main" id="{39F5EAEE-8079-B287-5CC7-8403E313750D}"/>
              </a:ext>
            </a:extLst>
          </p:cNvPr>
          <p:cNvSpPr txBox="1"/>
          <p:nvPr/>
        </p:nvSpPr>
        <p:spPr>
          <a:xfrm>
            <a:off x="5247121" y="5115780"/>
            <a:ext cx="2184003" cy="1077218"/>
          </a:xfrm>
          <a:prstGeom prst="rect">
            <a:avLst/>
          </a:prstGeom>
          <a:noFill/>
        </p:spPr>
        <p:txBody>
          <a:bodyPr wrap="square" rtlCol="0">
            <a:spAutoFit/>
          </a:bodyPr>
          <a:lstStyle/>
          <a:p>
            <a:pPr algn="ctr"/>
            <a:r>
              <a:rPr lang="en-GB" sz="3200" dirty="0">
                <a:solidFill>
                  <a:schemeClr val="accent3">
                    <a:lumMod val="60000"/>
                    <a:lumOff val="40000"/>
                  </a:schemeClr>
                </a:solidFill>
                <a:latin typeface="+mj-lt"/>
              </a:rPr>
              <a:t>Trainee</a:t>
            </a:r>
          </a:p>
          <a:p>
            <a:pPr algn="ctr"/>
            <a:r>
              <a:rPr lang="en-GB" sz="3200" dirty="0">
                <a:solidFill>
                  <a:schemeClr val="accent3">
                    <a:lumMod val="60000"/>
                    <a:lumOff val="40000"/>
                  </a:schemeClr>
                </a:solidFill>
                <a:latin typeface="+mj-lt"/>
              </a:rPr>
              <a:t>Lead</a:t>
            </a:r>
          </a:p>
        </p:txBody>
      </p:sp>
      <p:sp>
        <p:nvSpPr>
          <p:cNvPr id="18" name="TextBox 17">
            <a:extLst>
              <a:ext uri="{FF2B5EF4-FFF2-40B4-BE49-F238E27FC236}">
                <a16:creationId xmlns:a16="http://schemas.microsoft.com/office/drawing/2014/main" id="{C8DB1795-F240-0520-4A24-C1AB21B20D6C}"/>
              </a:ext>
            </a:extLst>
          </p:cNvPr>
          <p:cNvSpPr txBox="1"/>
          <p:nvPr/>
        </p:nvSpPr>
        <p:spPr>
          <a:xfrm>
            <a:off x="7511678" y="5115780"/>
            <a:ext cx="3763119" cy="1077218"/>
          </a:xfrm>
          <a:prstGeom prst="rect">
            <a:avLst/>
          </a:prstGeom>
          <a:noFill/>
        </p:spPr>
        <p:txBody>
          <a:bodyPr wrap="square" rtlCol="0">
            <a:spAutoFit/>
          </a:bodyPr>
          <a:lstStyle/>
          <a:p>
            <a:pPr algn="ctr"/>
            <a:r>
              <a:rPr lang="en-GB" sz="3200" dirty="0">
                <a:solidFill>
                  <a:schemeClr val="accent3">
                    <a:lumMod val="60000"/>
                    <a:lumOff val="40000"/>
                  </a:schemeClr>
                </a:solidFill>
                <a:latin typeface="+mj-lt"/>
              </a:rPr>
              <a:t>Team of trainee investigators</a:t>
            </a:r>
          </a:p>
        </p:txBody>
      </p:sp>
      <p:pic>
        <p:nvPicPr>
          <p:cNvPr id="22" name="Picture Placeholder 21" descr="A large group of people&#10;&#10;Description automatically generated">
            <a:extLst>
              <a:ext uri="{FF2B5EF4-FFF2-40B4-BE49-F238E27FC236}">
                <a16:creationId xmlns:a16="http://schemas.microsoft.com/office/drawing/2014/main" id="{CD090FCB-DEAF-64EF-B96F-AFC2E44F9B5B}"/>
              </a:ext>
            </a:extLst>
          </p:cNvPr>
          <p:cNvPicPr>
            <a:picLocks noGrp="1" noChangeAspect="1"/>
          </p:cNvPicPr>
          <p:nvPr>
            <p:ph type="pic" sz="quarter" idx="20"/>
          </p:nvPr>
        </p:nvPicPr>
        <p:blipFill>
          <a:blip r:embed="rId9"/>
          <a:srcRect t="7741" b="7741"/>
          <a:stretch>
            <a:fillRect/>
          </a:stretch>
        </p:blipFill>
        <p:spPr/>
      </p:pic>
    </p:spTree>
    <p:extLst>
      <p:ext uri="{BB962C8B-B14F-4D97-AF65-F5344CB8AC3E}">
        <p14:creationId xmlns:p14="http://schemas.microsoft.com/office/powerpoint/2010/main" val="356590962"/>
      </p:ext>
    </p:extLst>
  </p:cSld>
  <p:clrMapOvr>
    <a:masterClrMapping/>
  </p:clrMapOvr>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49603350_TF16411253_Win32" id="{D3EEA95B-1A0A-4237-A99F-6C2FE5AD8423}" vid="{3A12375C-1920-445C-97DF-9B66208538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99ABA-76CE-4A8E-B5F0-C051B9662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8868</TotalTime>
  <Words>1743</Words>
  <Application>Microsoft Office PowerPoint</Application>
  <PresentationFormat>Widescreen</PresentationFormat>
  <Paragraphs>128</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ADLaM Display</vt:lpstr>
      <vt:lpstr>Aptos Display</vt:lpstr>
      <vt:lpstr>Arial</vt:lpstr>
      <vt:lpstr>Calibri</vt:lpstr>
      <vt:lpstr>Calibri Light</vt:lpstr>
      <vt:lpstr>Century Schoolbook</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Christopher Oddy</dc:creator>
  <cp:lastModifiedBy>Chris Oddy</cp:lastModifiedBy>
  <cp:revision>126</cp:revision>
  <dcterms:created xsi:type="dcterms:W3CDTF">2023-09-10T17:18:58Z</dcterms:created>
  <dcterms:modified xsi:type="dcterms:W3CDTF">2024-02-27T19:46:38Z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